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7.xml" ContentType="application/vnd.openxmlformats-officedocument.drawingml.chart+xml"/>
  <Override PartName="/ppt/theme/themeOverride2.xml" ContentType="application/vnd.openxmlformats-officedocument.themeOverr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11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12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3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2.xml" ContentType="application/vnd.openxmlformats-officedocument.presentationml.notesSlide+xml"/>
  <Override PartName="/ppt/charts/chart14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5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6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7.xml" ContentType="application/vnd.openxmlformats-officedocument.drawingml.chart+xml"/>
  <Override PartName="/ppt/notesSlides/notesSlide5.xml" ContentType="application/vnd.openxmlformats-officedocument.presentationml.notesSlide+xml"/>
  <Override PartName="/ppt/charts/chart18.xml" ContentType="application/vnd.openxmlformats-officedocument.drawingml.chart+xml"/>
  <Override PartName="/ppt/notesSlides/notesSlide6.xml" ContentType="application/vnd.openxmlformats-officedocument.presentationml.notesSlide+xml"/>
  <Override PartName="/ppt/charts/chart19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1"/>
    <p:sldMasterId id="2147483719" r:id="rId2"/>
  </p:sldMasterIdLst>
  <p:notesMasterIdLst>
    <p:notesMasterId r:id="rId45"/>
  </p:notesMasterIdLst>
  <p:sldIdLst>
    <p:sldId id="290" r:id="rId3"/>
    <p:sldId id="292" r:id="rId4"/>
    <p:sldId id="291" r:id="rId5"/>
    <p:sldId id="293" r:id="rId6"/>
    <p:sldId id="277" r:id="rId7"/>
    <p:sldId id="274" r:id="rId8"/>
    <p:sldId id="328" r:id="rId9"/>
    <p:sldId id="266" r:id="rId10"/>
    <p:sldId id="295" r:id="rId11"/>
    <p:sldId id="278" r:id="rId12"/>
    <p:sldId id="344" r:id="rId13"/>
    <p:sldId id="306" r:id="rId14"/>
    <p:sldId id="300" r:id="rId15"/>
    <p:sldId id="280" r:id="rId16"/>
    <p:sldId id="281" r:id="rId17"/>
    <p:sldId id="345" r:id="rId18"/>
    <p:sldId id="283" r:id="rId19"/>
    <p:sldId id="284" r:id="rId20"/>
    <p:sldId id="340" r:id="rId21"/>
    <p:sldId id="321" r:id="rId22"/>
    <p:sldId id="301" r:id="rId23"/>
    <p:sldId id="338" r:id="rId24"/>
    <p:sldId id="335" r:id="rId25"/>
    <p:sldId id="326" r:id="rId26"/>
    <p:sldId id="350" r:id="rId27"/>
    <p:sldId id="351" r:id="rId28"/>
    <p:sldId id="287" r:id="rId29"/>
    <p:sldId id="288" r:id="rId30"/>
    <p:sldId id="329" r:id="rId31"/>
    <p:sldId id="320" r:id="rId32"/>
    <p:sldId id="346" r:id="rId33"/>
    <p:sldId id="310" r:id="rId34"/>
    <p:sldId id="325" r:id="rId35"/>
    <p:sldId id="330" r:id="rId36"/>
    <p:sldId id="311" r:id="rId37"/>
    <p:sldId id="312" r:id="rId38"/>
    <p:sldId id="314" r:id="rId39"/>
    <p:sldId id="331" r:id="rId40"/>
    <p:sldId id="315" r:id="rId41"/>
    <p:sldId id="348" r:id="rId42"/>
    <p:sldId id="339" r:id="rId43"/>
    <p:sldId id="296" r:id="rId44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66"/>
    <a:srgbClr val="A3DDF1"/>
    <a:srgbClr val="FFCCCC"/>
    <a:srgbClr val="FA90C8"/>
    <a:srgbClr val="AC75D5"/>
    <a:srgbClr val="FF9999"/>
    <a:srgbClr val="F74BA5"/>
    <a:srgbClr val="ED7E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EB9631B5-78F2-41C9-869B-9F39066F8104}" styleName="Средний стиль 3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82" autoAdjust="0"/>
    <p:restoredTop sz="95512" autoAdjust="0"/>
  </p:normalViewPr>
  <p:slideViewPr>
    <p:cSldViewPr snapToGrid="0">
      <p:cViewPr varScale="1">
        <p:scale>
          <a:sx n="111" d="100"/>
          <a:sy n="111" d="100"/>
        </p:scale>
        <p:origin x="82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0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1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2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3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4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5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6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8.xlsx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9.xlsx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7.xlsx"/><Relationship Id="rId1" Type="http://schemas.openxmlformats.org/officeDocument/2006/relationships/themeOverride" Target="../theme/themeOverride2.xm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0599075982637825"/>
          <c:y val="6.7635772266306668E-2"/>
          <c:w val="0.88721916573590376"/>
          <c:h val="0.7972856247969560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'слайд № 2публ. сл.15-17'!$B$5</c:f>
              <c:strCache>
                <c:ptCount val="1"/>
                <c:pt idx="0">
                  <c:v>2022 год (факт)</c:v>
                </c:pt>
              </c:strCache>
            </c:strRef>
          </c:tx>
          <c:spPr>
            <a:solidFill>
              <a:srgbClr val="ED7D31">
                <a:lumMod val="40000"/>
                <a:lumOff val="60000"/>
              </a:srgbClr>
            </a:solidFill>
            <a:ln w="28575">
              <a:solidFill>
                <a:srgbClr val="ED7D31">
                  <a:lumMod val="60000"/>
                  <a:lumOff val="40000"/>
                </a:srgbClr>
              </a:solidFill>
              <a:bevel/>
            </a:ln>
            <a:scene3d>
              <a:camera prst="orthographicFront"/>
              <a:lightRig rig="threePt" dir="t"/>
            </a:scene3d>
            <a:sp3d prstMaterial="metal">
              <a:bevelT prst="relaxedInset"/>
            </a:sp3d>
          </c:spPr>
          <c:invertIfNegative val="0"/>
          <c:dPt>
            <c:idx val="0"/>
            <c:invertIfNegative val="0"/>
            <c:bubble3D val="0"/>
          </c:dPt>
          <c:dLbls>
            <c:dLbl>
              <c:idx val="0"/>
              <c:layout>
                <c:manualLayout>
                  <c:x val="0"/>
                  <c:y val="-2.800793558174820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3.4503153235023796E-3"/>
                  <c:y val="1.9562858394920227E-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"/>
                  <c:y val="-7.248851211749580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="1">
                    <a:solidFill>
                      <a:schemeClr val="tx1"/>
                    </a:solidFill>
                    <a:latin typeface="PT Astra Serif" panose="020A0603040505020204" pitchFamily="18" charset="-52"/>
                    <a:ea typeface="PT Astra Serif" panose="020A0603040505020204" pitchFamily="18" charset="-52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'слайд № 2публ. сл.15-17'!$A$6:$A$8</c:f>
              <c:strCache>
                <c:ptCount val="3"/>
                <c:pt idx="0">
                  <c:v>Доходы, всего</c:v>
                </c:pt>
                <c:pt idx="1">
                  <c:v>Расходы, всего</c:v>
                </c:pt>
                <c:pt idx="2">
                  <c:v>Дефицит </c:v>
                </c:pt>
              </c:strCache>
            </c:strRef>
          </c:cat>
          <c:val>
            <c:numRef>
              <c:f>'слайд № 2публ. сл.15-17'!$B$6:$B$8</c:f>
              <c:numCache>
                <c:formatCode>#\ ##0.0</c:formatCode>
                <c:ptCount val="3"/>
                <c:pt idx="0">
                  <c:v>24290.3</c:v>
                </c:pt>
                <c:pt idx="1">
                  <c:v>24841.1</c:v>
                </c:pt>
                <c:pt idx="2">
                  <c:v>-550.79999999999927</c:v>
                </c:pt>
              </c:numCache>
            </c:numRef>
          </c:val>
        </c:ser>
        <c:ser>
          <c:idx val="2"/>
          <c:order val="2"/>
          <c:tx>
            <c:strRef>
              <c:f>'слайд № 2публ. сл.15-17'!$D$5</c:f>
              <c:strCache>
                <c:ptCount val="1"/>
                <c:pt idx="0">
                  <c:v>2023 год (в редакции решения Тульской городской Думы от 30.08.2023 № 52/1160)</c:v>
                </c:pt>
              </c:strCache>
            </c:strRef>
          </c:tx>
          <c:spPr>
            <a:solidFill>
              <a:srgbClr val="A5A5A5"/>
            </a:solidFill>
            <a:ln w="25400">
              <a:noFill/>
            </a:ln>
            <a:scene3d>
              <a:camera prst="orthographicFront"/>
              <a:lightRig rig="threePt" dir="t"/>
            </a:scene3d>
            <a:sp3d>
              <a:bevelT prst="relaxedInset"/>
            </a:sp3d>
          </c:spPr>
          <c:invertIfNegative val="0"/>
          <c:dLbls>
            <c:dLbl>
              <c:idx val="2"/>
              <c:layout>
                <c:manualLayout>
                  <c:x val="-1.065483348131247E-3"/>
                  <c:y val="4.136231843937193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="1">
                    <a:latin typeface="PT Astra Serif" panose="020A0603040505020204" pitchFamily="18" charset="-52"/>
                    <a:ea typeface="PT Astra Serif" panose="020A0603040505020204" pitchFamily="18" charset="-52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'слайд № 2публ. сл.15-17'!$A$6:$A$8</c:f>
              <c:strCache>
                <c:ptCount val="3"/>
                <c:pt idx="0">
                  <c:v>Доходы, всего</c:v>
                </c:pt>
                <c:pt idx="1">
                  <c:v>Расходы, всего</c:v>
                </c:pt>
                <c:pt idx="2">
                  <c:v>Дефицит </c:v>
                </c:pt>
              </c:strCache>
            </c:strRef>
          </c:cat>
          <c:val>
            <c:numRef>
              <c:f>'слайд № 2публ. сл.15-17'!$D$6:$D$8</c:f>
              <c:numCache>
                <c:formatCode>#\ ##0.0</c:formatCode>
                <c:ptCount val="3"/>
                <c:pt idx="0">
                  <c:v>26729.599999999999</c:v>
                </c:pt>
                <c:pt idx="1">
                  <c:v>28447.7</c:v>
                </c:pt>
                <c:pt idx="2">
                  <c:v>-1718.1000000000022</c:v>
                </c:pt>
              </c:numCache>
            </c:numRef>
          </c:val>
        </c:ser>
        <c:ser>
          <c:idx val="3"/>
          <c:order val="3"/>
          <c:tx>
            <c:strRef>
              <c:f>'слайд № 2публ. сл.15-17'!$E$5</c:f>
              <c:strCache>
                <c:ptCount val="1"/>
                <c:pt idx="0">
                  <c:v>2024 год</c:v>
                </c:pt>
              </c:strCache>
            </c:strRef>
          </c:tx>
          <c:spPr>
            <a:solidFill>
              <a:srgbClr val="FFC000"/>
            </a:solidFill>
            <a:ln w="25400">
              <a:noFill/>
            </a:ln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2"/>
              <c:layout>
                <c:manualLayout>
                  <c:x val="0"/>
                  <c:y val="6.204347765905561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="1">
                    <a:latin typeface="PT Astra Serif" panose="020A0603040505020204" pitchFamily="18" charset="-52"/>
                    <a:ea typeface="PT Astra Serif" panose="020A0603040505020204" pitchFamily="18" charset="-52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'слайд № 2публ. сл.15-17'!$A$6:$A$8</c:f>
              <c:strCache>
                <c:ptCount val="3"/>
                <c:pt idx="0">
                  <c:v>Доходы, всего</c:v>
                </c:pt>
                <c:pt idx="1">
                  <c:v>Расходы, всего</c:v>
                </c:pt>
                <c:pt idx="2">
                  <c:v>Дефицит </c:v>
                </c:pt>
              </c:strCache>
            </c:strRef>
          </c:cat>
          <c:val>
            <c:numRef>
              <c:f>'слайд № 2публ. сл.15-17'!$E$6:$E$8</c:f>
              <c:numCache>
                <c:formatCode>#\ ##0.0</c:formatCode>
                <c:ptCount val="3"/>
                <c:pt idx="0">
                  <c:v>29208.799999999999</c:v>
                </c:pt>
                <c:pt idx="1">
                  <c:v>30576.3</c:v>
                </c:pt>
                <c:pt idx="2">
                  <c:v>-1367.5</c:v>
                </c:pt>
              </c:numCache>
            </c:numRef>
          </c:val>
        </c:ser>
        <c:ser>
          <c:idx val="1"/>
          <c:order val="1"/>
          <c:tx>
            <c:strRef>
              <c:f>'слайд № 2публ. сл.15-17'!$C$5</c:f>
              <c:strCache>
                <c:ptCount val="1"/>
              </c:strCache>
            </c:strRef>
          </c:tx>
          <c:invertIfNegative val="0"/>
          <c:dLbls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'слайд № 2публ. сл.15-17'!$A$6:$A$8</c:f>
              <c:strCache>
                <c:ptCount val="3"/>
                <c:pt idx="0">
                  <c:v>Доходы, всего</c:v>
                </c:pt>
                <c:pt idx="1">
                  <c:v>Расходы, всего</c:v>
                </c:pt>
                <c:pt idx="2">
                  <c:v>Дефицит </c:v>
                </c:pt>
              </c:strCache>
            </c:strRef>
          </c:cat>
          <c:val>
            <c:numRef>
              <c:f>'слайд № 2публ. сл.15-17'!$C$6:$C$8</c:f>
            </c:numRef>
          </c:val>
        </c:ser>
        <c:ser>
          <c:idx val="4"/>
          <c:order val="4"/>
          <c:tx>
            <c:strRef>
              <c:f>'слайд № 2публ. сл.15-17'!$F$5</c:f>
              <c:strCache>
                <c:ptCount val="1"/>
                <c:pt idx="0">
                  <c:v>2025 год</c:v>
                </c:pt>
              </c:strCache>
            </c:strRef>
          </c:tx>
          <c:spPr>
            <a:solidFill>
              <a:srgbClr val="AC75D5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invertIfNegative val="0"/>
          <c:dLbls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="1" i="0" u="none" strike="noStrike" baseline="0">
                    <a:solidFill>
                      <a:srgbClr val="000000"/>
                    </a:solidFill>
                    <a:latin typeface="PT Astra Serif" panose="020A0603040505020204" pitchFamily="18" charset="-52"/>
                    <a:ea typeface="PT Astra Serif" panose="020A0603040505020204" pitchFamily="18" charset="-52"/>
                    <a:cs typeface="Times New Roman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'слайд № 2публ. сл.15-17'!$A$6:$A$8</c:f>
              <c:strCache>
                <c:ptCount val="3"/>
                <c:pt idx="0">
                  <c:v>Доходы, всего</c:v>
                </c:pt>
                <c:pt idx="1">
                  <c:v>Расходы, всего</c:v>
                </c:pt>
                <c:pt idx="2">
                  <c:v>Дефицит </c:v>
                </c:pt>
              </c:strCache>
            </c:strRef>
          </c:cat>
          <c:val>
            <c:numRef>
              <c:f>'слайд № 2публ. сл.15-17'!$F$6:$F$8</c:f>
              <c:numCache>
                <c:formatCode>#\ ##0.0</c:formatCode>
                <c:ptCount val="3"/>
                <c:pt idx="0">
                  <c:v>27325.1</c:v>
                </c:pt>
                <c:pt idx="1">
                  <c:v>28019.5</c:v>
                </c:pt>
                <c:pt idx="2">
                  <c:v>-694.40000000000146</c:v>
                </c:pt>
              </c:numCache>
            </c:numRef>
          </c:val>
        </c:ser>
        <c:ser>
          <c:idx val="5"/>
          <c:order val="5"/>
          <c:tx>
            <c:strRef>
              <c:f>'слайд № 2публ. сл.15-17'!$G$5</c:f>
              <c:strCache>
                <c:ptCount val="1"/>
                <c:pt idx="0">
                  <c:v>2026 год</c:v>
                </c:pt>
              </c:strCache>
            </c:strRef>
          </c:tx>
          <c:spPr>
            <a:solidFill>
              <a:srgbClr val="FF9999"/>
            </a:solidFill>
            <a:ln>
              <a:noFill/>
            </a:ln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invertIfNegative val="0"/>
          <c:dLbls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="1" i="0" u="none" strike="noStrike" baseline="0">
                    <a:solidFill>
                      <a:srgbClr val="000000"/>
                    </a:solidFill>
                    <a:latin typeface="PT Astra Serif" panose="020A0603040505020204" pitchFamily="18" charset="-52"/>
                    <a:ea typeface="PT Astra Serif" panose="020A0603040505020204" pitchFamily="18" charset="-52"/>
                    <a:cs typeface="Times New Roman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'слайд № 2публ. сл.15-17'!$A$6:$A$8</c:f>
              <c:strCache>
                <c:ptCount val="3"/>
                <c:pt idx="0">
                  <c:v>Доходы, всего</c:v>
                </c:pt>
                <c:pt idx="1">
                  <c:v>Расходы, всего</c:v>
                </c:pt>
                <c:pt idx="2">
                  <c:v>Дефицит </c:v>
                </c:pt>
              </c:strCache>
            </c:strRef>
          </c:cat>
          <c:val>
            <c:numRef>
              <c:f>'слайд № 2публ. сл.15-17'!$G$6:$G$8</c:f>
              <c:numCache>
                <c:formatCode>#\ ##0.0</c:formatCode>
                <c:ptCount val="3"/>
                <c:pt idx="0">
                  <c:v>28459.5</c:v>
                </c:pt>
                <c:pt idx="1">
                  <c:v>29003.3</c:v>
                </c:pt>
                <c:pt idx="2">
                  <c:v>-543.79999999999927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7"/>
        <c:overlap val="-44"/>
        <c:axId val="446814416"/>
        <c:axId val="446814808"/>
      </c:barChart>
      <c:catAx>
        <c:axId val="446814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/>
            </a:solidFill>
            <a:round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  <a:softEdge rad="0"/>
          </a:effectLst>
        </c:spPr>
        <c:txPr>
          <a:bodyPr rot="0" vert="horz"/>
          <a:lstStyle/>
          <a:p>
            <a:pPr>
              <a:defRPr sz="1400" b="1" i="0" u="none" strike="noStrike" baseline="0">
                <a:solidFill>
                  <a:srgbClr val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/>
              </a:defRPr>
            </a:pPr>
            <a:endParaRPr lang="ru-RU"/>
          </a:p>
        </c:txPr>
        <c:crossAx val="446814808"/>
        <c:crosses val="autoZero"/>
        <c:auto val="1"/>
        <c:lblAlgn val="ctr"/>
        <c:lblOffset val="100"/>
        <c:tickLblSkip val="1"/>
        <c:noMultiLvlLbl val="0"/>
      </c:catAx>
      <c:valAx>
        <c:axId val="446814808"/>
        <c:scaling>
          <c:orientation val="minMax"/>
          <c:max val="32000"/>
          <c:min val="-2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>
              <a:outerShdw blurRad="76200" dist="12700" dir="8100000" sy="-23000" kx="800400" algn="br" rotWithShape="0">
                <a:prstClr val="black">
                  <a:alpha val="20000"/>
                </a:prstClr>
              </a:outerShdw>
            </a:effectLst>
          </c:spPr>
        </c:majorGridlines>
        <c:numFmt formatCode="#\ ##0.0" sourceLinked="1"/>
        <c:majorTickMark val="out"/>
        <c:minorTickMark val="none"/>
        <c:tickLblPos val="nextTo"/>
        <c:spPr>
          <a:noFill/>
          <a:ln>
            <a:noFill/>
          </a:ln>
          <a:effectLst>
            <a:outerShdw blurRad="50800" dist="50800" dir="4200000" sx="99000" sy="99000" algn="ctr" rotWithShape="0">
              <a:srgbClr val="E7E6E6"/>
            </a:outerShdw>
          </a:effectLst>
        </c:spPr>
        <c:txPr>
          <a:bodyPr rot="0" vert="horz"/>
          <a:lstStyle/>
          <a:p>
            <a:pPr>
              <a:defRPr sz="1400" b="1" i="0" u="none" strike="noStrike" baseline="0">
                <a:solidFill>
                  <a:srgbClr val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/>
              </a:defRPr>
            </a:pPr>
            <a:endParaRPr lang="ru-RU"/>
          </a:p>
        </c:txPr>
        <c:crossAx val="446814416"/>
        <c:crosses val="autoZero"/>
        <c:crossBetween val="between"/>
        <c:majorUnit val="2000"/>
      </c:valAx>
      <c:spPr>
        <a:noFill/>
        <a:ln w="25400">
          <a:noFill/>
        </a:ln>
        <a:effectLst>
          <a:softEdge rad="0"/>
        </a:effectLst>
      </c:spPr>
    </c:plotArea>
    <c:legend>
      <c:legendPos val="b"/>
      <c:layout>
        <c:manualLayout>
          <c:xMode val="edge"/>
          <c:yMode val="edge"/>
          <c:x val="7.5975674427887878E-3"/>
          <c:y val="0.92593166992548426"/>
          <c:w val="0.97715464698279897"/>
          <c:h val="7.3749369505836326E-2"/>
        </c:manualLayout>
      </c:layout>
      <c:overlay val="0"/>
      <c:spPr>
        <a:noFill/>
        <a:ln w="25400">
          <a:noFill/>
        </a:ln>
      </c:spPr>
      <c:txPr>
        <a:bodyPr/>
        <a:lstStyle/>
        <a:p>
          <a:pPr>
            <a:defRPr sz="1400" b="1" i="0" u="none" strike="noStrike" baseline="0">
              <a:solidFill>
                <a:srgbClr val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0"/>
      <c:depthPercent val="100"/>
      <c:rAngAx val="0"/>
      <c:perspective val="6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3470144846424264E-2"/>
          <c:y val="8.3025991114129408E-2"/>
          <c:w val="0.9665298551535757"/>
          <c:h val="0.69715111199402868"/>
        </c:manualLayout>
      </c:layout>
      <c:pie3DChart>
        <c:varyColors val="1"/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0"/>
      <c:depthPercent val="100"/>
      <c:rAngAx val="0"/>
      <c:perspective val="6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3470144846424264E-2"/>
          <c:y val="8.3025991114129408E-2"/>
          <c:w val="0.9665298551535757"/>
          <c:h val="0.69715111199402868"/>
        </c:manualLayout>
      </c:layout>
      <c:pie3DChart>
        <c:varyColors val="1"/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74267426719509"/>
          <c:y val="0.19069430449237723"/>
          <c:w val="0.85802287316225068"/>
          <c:h val="0.68932086614173227"/>
        </c:manualLayout>
      </c:layout>
      <c:lineChart>
        <c:grouping val="stacked"/>
        <c:varyColors val="0"/>
        <c:ser>
          <c:idx val="0"/>
          <c:order val="0"/>
          <c:spPr>
            <a:ln w="22225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</a:ln>
              <a:effectLst/>
            </c:spPr>
          </c:marker>
          <c:cat>
            <c:strRef>
              <c:f>'слайд №3 публ. сл.15-17'!$A$14:$A$18</c:f>
              <c:strCache>
                <c:ptCount val="5"/>
                <c:pt idx="0">
                  <c:v>2022 год (факт)</c:v>
                </c:pt>
                <c:pt idx="1">
                  <c:v>2023 год </c:v>
                </c:pt>
                <c:pt idx="2">
                  <c:v>2024 год</c:v>
                </c:pt>
                <c:pt idx="3">
                  <c:v>2025 год</c:v>
                </c:pt>
                <c:pt idx="4">
                  <c:v>2026 год</c:v>
                </c:pt>
              </c:strCache>
            </c:strRef>
          </c:cat>
          <c:val>
            <c:numRef>
              <c:f>'слайд №3 публ. сл.15-17'!$B$14:$B$18</c:f>
            </c:numRef>
          </c:val>
          <c:smooth val="0"/>
        </c:ser>
        <c:ser>
          <c:idx val="1"/>
          <c:order val="1"/>
          <c:spPr>
            <a:ln w="22225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6"/>
            <c:spPr>
              <a:solidFill>
                <a:schemeClr val="accent2"/>
              </a:solidFill>
              <a:ln w="9525">
                <a:solidFill>
                  <a:schemeClr val="accent2"/>
                </a:solidFill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PT Astra Serif" panose="020A0603040505020204" pitchFamily="18" charset="-52"/>
                    <a:ea typeface="PT Astra Serif" panose="020A0603040505020204" pitchFamily="18" charset="-52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'слайд №3 публ. сл.15-17'!$A$14:$A$18</c:f>
              <c:strCache>
                <c:ptCount val="5"/>
                <c:pt idx="0">
                  <c:v>2022 год (факт)</c:v>
                </c:pt>
                <c:pt idx="1">
                  <c:v>2023 год </c:v>
                </c:pt>
                <c:pt idx="2">
                  <c:v>2024 год</c:v>
                </c:pt>
                <c:pt idx="3">
                  <c:v>2025 год</c:v>
                </c:pt>
                <c:pt idx="4">
                  <c:v>2026 год</c:v>
                </c:pt>
              </c:strCache>
            </c:strRef>
          </c:cat>
          <c:val>
            <c:numRef>
              <c:f>'слайд №3 публ. сл.15-17'!$C$14:$C$18</c:f>
              <c:numCache>
                <c:formatCode>#\ ##0.0</c:formatCode>
                <c:ptCount val="5"/>
                <c:pt idx="0">
                  <c:v>10794.4</c:v>
                </c:pt>
                <c:pt idx="1">
                  <c:v>11874.4</c:v>
                </c:pt>
                <c:pt idx="2">
                  <c:v>13196.4</c:v>
                </c:pt>
                <c:pt idx="3">
                  <c:v>14752.6</c:v>
                </c:pt>
                <c:pt idx="4">
                  <c:v>16482.400000000001</c:v>
                </c:pt>
              </c:numCache>
            </c:numRef>
          </c:val>
          <c:smooth val="0"/>
        </c:ser>
        <c:ser>
          <c:idx val="2"/>
          <c:order val="2"/>
          <c:spPr>
            <a:ln w="22225" cap="rnd">
              <a:solidFill>
                <a:schemeClr val="accent3"/>
              </a:solidFill>
              <a:round/>
            </a:ln>
            <a:effectLst/>
          </c:spPr>
          <c:marker>
            <c:symbol val="triangle"/>
            <c:size val="6"/>
            <c:spPr>
              <a:solidFill>
                <a:schemeClr val="accent3"/>
              </a:solidFill>
              <a:ln w="9525">
                <a:solidFill>
                  <a:schemeClr val="accent3"/>
                </a:solidFill>
                <a:round/>
              </a:ln>
              <a:effectLst/>
            </c:spPr>
          </c:marker>
          <c:cat>
            <c:strRef>
              <c:f>'слайд №3 публ. сл.15-17'!$A$14:$A$18</c:f>
              <c:strCache>
                <c:ptCount val="5"/>
                <c:pt idx="0">
                  <c:v>2022 год (факт)</c:v>
                </c:pt>
                <c:pt idx="1">
                  <c:v>2023 год </c:v>
                </c:pt>
                <c:pt idx="2">
                  <c:v>2024 год</c:v>
                </c:pt>
                <c:pt idx="3">
                  <c:v>2025 год</c:v>
                </c:pt>
                <c:pt idx="4">
                  <c:v>2026 год</c:v>
                </c:pt>
              </c:strCache>
            </c:strRef>
          </c:cat>
          <c:val>
            <c:numRef>
              <c:f>'слайд №3 публ. сл.15-17'!$D$14:$D$18</c:f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upDownBars>
          <c:gapWidth val="150"/>
          <c:upBars>
            <c:spPr>
              <a:solidFill>
                <a:schemeClr val="lt1"/>
              </a:solidFill>
              <a:ln w="9525">
                <a:solidFill>
                  <a:schemeClr val="tx1">
                    <a:lumMod val="65000"/>
                    <a:lumOff val="35000"/>
                  </a:schemeClr>
                </a:solidFill>
              </a:ln>
              <a:effectLst/>
            </c:spPr>
          </c:upBars>
          <c:downBars>
            <c:spPr>
              <a:solidFill>
                <a:schemeClr val="dk1">
                  <a:lumMod val="75000"/>
                  <a:lumOff val="25000"/>
                </a:schemeClr>
              </a:solidFill>
              <a:ln w="9525">
                <a:solidFill>
                  <a:schemeClr val="tx1">
                    <a:lumMod val="15000"/>
                    <a:lumOff val="85000"/>
                  </a:schemeClr>
                </a:solidFill>
              </a:ln>
              <a:effectLst/>
            </c:spPr>
          </c:downBars>
        </c:upDownBars>
        <c:marker val="1"/>
        <c:smooth val="0"/>
        <c:axId val="449534848"/>
        <c:axId val="449535240"/>
      </c:lineChart>
      <c:catAx>
        <c:axId val="44953484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064" b="1" i="0" u="none" strike="noStrike" kern="1200" cap="all" spc="120" normalizeH="0" baseline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defRPr>
            </a:pPr>
            <a:endParaRPr lang="ru-RU"/>
          </a:p>
        </c:txPr>
        <c:crossAx val="449535240"/>
        <c:crosses val="autoZero"/>
        <c:auto val="1"/>
        <c:lblAlgn val="ctr"/>
        <c:lblOffset val="100"/>
        <c:noMultiLvlLbl val="0"/>
      </c:catAx>
      <c:valAx>
        <c:axId val="449535240"/>
        <c:scaling>
          <c:orientation val="minMax"/>
        </c:scaling>
        <c:delete val="0"/>
        <c:axPos val="l"/>
        <c:numFmt formatCode="#,##0.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defRPr>
            </a:pPr>
            <a:endParaRPr lang="ru-RU"/>
          </a:p>
        </c:txPr>
        <c:crossAx val="4495348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772626616637471"/>
          <c:y val="0.16385681817941683"/>
          <c:w val="0.81129956759701793"/>
          <c:h val="0.68932086614173227"/>
        </c:manualLayout>
      </c:layout>
      <c:lineChart>
        <c:grouping val="stacked"/>
        <c:varyColors val="0"/>
        <c:ser>
          <c:idx val="0"/>
          <c:order val="0"/>
          <c:spPr>
            <a:ln w="22225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</a:ln>
              <a:effectLst/>
            </c:spPr>
          </c:marker>
          <c:cat>
            <c:strRef>
              <c:f>'слайд №3 публ. сл.15-17'!$A$2:$A$6</c:f>
              <c:strCache>
                <c:ptCount val="5"/>
                <c:pt idx="0">
                  <c:v>2022 год (факт)</c:v>
                </c:pt>
                <c:pt idx="1">
                  <c:v> 2023 год</c:v>
                </c:pt>
                <c:pt idx="2">
                  <c:v> 2024 год</c:v>
                </c:pt>
                <c:pt idx="3">
                  <c:v> 2025 год</c:v>
                </c:pt>
                <c:pt idx="4">
                  <c:v> 2026 год</c:v>
                </c:pt>
              </c:strCache>
            </c:strRef>
          </c:cat>
          <c:val>
            <c:numRef>
              <c:f>'слайд №3 публ. сл.15-17'!$B$2:$B$6</c:f>
            </c:numRef>
          </c:val>
          <c:smooth val="0"/>
        </c:ser>
        <c:ser>
          <c:idx val="1"/>
          <c:order val="1"/>
          <c:spPr>
            <a:ln w="22225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6"/>
            <c:spPr>
              <a:solidFill>
                <a:schemeClr val="accent2"/>
              </a:solidFill>
              <a:ln w="9525">
                <a:solidFill>
                  <a:schemeClr val="accent2"/>
                </a:solidFill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PT Astra Serif" panose="020A0603040505020204" pitchFamily="18" charset="-52"/>
                    <a:ea typeface="PT Astra Serif" panose="020A0603040505020204" pitchFamily="18" charset="-52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'слайд №3 публ. сл.15-17'!$A$2:$A$6</c:f>
              <c:strCache>
                <c:ptCount val="5"/>
                <c:pt idx="0">
                  <c:v>2022 год (факт)</c:v>
                </c:pt>
                <c:pt idx="1">
                  <c:v> 2023 год</c:v>
                </c:pt>
                <c:pt idx="2">
                  <c:v> 2024 год</c:v>
                </c:pt>
                <c:pt idx="3">
                  <c:v> 2025 год</c:v>
                </c:pt>
                <c:pt idx="4">
                  <c:v> 2026 год</c:v>
                </c:pt>
              </c:strCache>
            </c:strRef>
          </c:cat>
          <c:val>
            <c:numRef>
              <c:f>'слайд №3 публ. сл.15-17'!$C$2:$C$6</c:f>
              <c:numCache>
                <c:formatCode>#\ ##0.0</c:formatCode>
                <c:ptCount val="5"/>
                <c:pt idx="0">
                  <c:v>1192.5999999999999</c:v>
                </c:pt>
                <c:pt idx="1">
                  <c:v>1313.6</c:v>
                </c:pt>
                <c:pt idx="2">
                  <c:v>1040.8</c:v>
                </c:pt>
                <c:pt idx="3">
                  <c:v>1040</c:v>
                </c:pt>
                <c:pt idx="4">
                  <c:v>1038.3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upDownBars>
          <c:gapWidth val="150"/>
          <c:upBars>
            <c:spPr>
              <a:solidFill>
                <a:schemeClr val="lt1"/>
              </a:solidFill>
              <a:ln w="9525">
                <a:solidFill>
                  <a:schemeClr val="tx1">
                    <a:lumMod val="65000"/>
                    <a:lumOff val="35000"/>
                  </a:schemeClr>
                </a:solidFill>
              </a:ln>
              <a:effectLst/>
            </c:spPr>
          </c:upBars>
          <c:downBars>
            <c:spPr>
              <a:solidFill>
                <a:schemeClr val="dk1">
                  <a:lumMod val="75000"/>
                  <a:lumOff val="25000"/>
                </a:schemeClr>
              </a:solidFill>
              <a:ln w="9525">
                <a:solidFill>
                  <a:schemeClr val="tx1">
                    <a:lumMod val="15000"/>
                    <a:lumOff val="85000"/>
                  </a:schemeClr>
                </a:solidFill>
              </a:ln>
              <a:effectLst/>
            </c:spPr>
          </c:downBars>
        </c:upDownBars>
        <c:marker val="1"/>
        <c:smooth val="0"/>
        <c:axId val="449536416"/>
        <c:axId val="449536808"/>
      </c:lineChart>
      <c:catAx>
        <c:axId val="44953641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064" b="1" i="0" u="none" strike="noStrike" kern="1200" cap="all" spc="120" normalizeH="0" baseline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defRPr>
            </a:pPr>
            <a:endParaRPr lang="ru-RU"/>
          </a:p>
        </c:txPr>
        <c:crossAx val="449536808"/>
        <c:crosses val="autoZero"/>
        <c:auto val="1"/>
        <c:lblAlgn val="ctr"/>
        <c:lblOffset val="100"/>
        <c:noMultiLvlLbl val="0"/>
      </c:catAx>
      <c:valAx>
        <c:axId val="449536808"/>
        <c:scaling>
          <c:orientation val="minMax"/>
          <c:max val="1600"/>
          <c:min val="200"/>
        </c:scaling>
        <c:delete val="0"/>
        <c:axPos val="l"/>
        <c:numFmt formatCode="#,##0.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defRPr>
            </a:pPr>
            <a:endParaRPr lang="ru-RU"/>
          </a:p>
        </c:txPr>
        <c:crossAx val="4495364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202</a:t>
            </a:r>
            <a:r>
              <a:rPr lang="en-US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4</a:t>
            </a:r>
            <a:r>
              <a:rPr lang="ru-RU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год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2874425634734167E-2"/>
          <c:y val="0.17851012353225038"/>
          <c:w val="0.96562499999999996"/>
          <c:h val="0.7675987470719274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27000" h="127000" prst="divot"/>
              <a:bevelB w="127000" h="127000" prst="softRound"/>
            </a:sp3d>
          </c:spPr>
          <c:dPt>
            <c:idx val="0"/>
            <c:bubble3D val="0"/>
            <c:explosion val="2"/>
            <c:spPr>
              <a:solidFill>
                <a:srgbClr val="FFFF0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 prst="divot"/>
                <a:bevelB w="127000" h="127000" prst="softRound"/>
              </a:sp3d>
            </c:spPr>
          </c:dPt>
          <c:dPt>
            <c:idx val="1"/>
            <c:bubble3D val="0"/>
            <c:explosion val="6"/>
            <c:spPr>
              <a:solidFill>
                <a:srgbClr val="C0000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 prst="divot"/>
                <a:bevelB w="127000" h="127000" prst="softRound"/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 prst="divot"/>
                <a:bevelB w="127000" h="127000" prst="softRound"/>
              </a:sp3d>
            </c:spPr>
          </c:dPt>
          <c:dPt>
            <c:idx val="3"/>
            <c:bubble3D val="0"/>
            <c:explosion val="14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 prst="divot"/>
                <a:bevelB w="127000" h="127000" prst="softRound"/>
              </a:sp3d>
            </c:spPr>
          </c:dPt>
          <c:dPt>
            <c:idx val="4"/>
            <c:bubble3D val="0"/>
            <c:explosion val="9"/>
            <c:spPr>
              <a:solidFill>
                <a:schemeClr val="accent5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 prst="divot"/>
                <a:bevelB w="127000" h="127000" prst="softRound"/>
              </a:sp3d>
            </c:spPr>
          </c:dPt>
          <c:dLbls>
            <c:dLbl>
              <c:idx val="0"/>
              <c:layout>
                <c:manualLayout>
                  <c:x val="-5.6643583350672731E-2"/>
                  <c:y val="1.3840418466218268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bg2">
                            <a:lumMod val="10000"/>
                          </a:schemeClr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defRPr>
                    </a:pPr>
                    <a:fld id="{EBC93498-E45B-4733-B690-D22291367179}" type="CELLRANGE">
                      <a:rPr lang="en-US" dirty="0">
                        <a:latin typeface="PT Astra Serif" panose="020A0603040505020204" pitchFamily="18" charset="-52"/>
                        <a:ea typeface="PT Astra Serif" panose="020A0603040505020204" pitchFamily="18" charset="-52"/>
                      </a:rPr>
                      <a:pPr>
                        <a:defRPr>
                          <a:solidFill>
                            <a:schemeClr val="bg2">
                              <a:lumMod val="10000"/>
                            </a:schemeClr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defRPr>
                      </a:pPr>
                      <a:t>[ДИАПАЗОН ЯЧЕЕК]</a:t>
                    </a:fld>
                    <a:endParaRPr lang="ru-RU"/>
                  </a:p>
                </c:rich>
              </c:tx>
              <c:numFmt formatCode="#,##0.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bg2">
                          <a:lumMod val="10000"/>
                        </a:schemeClr>
                      </a:solidFill>
                      <a:latin typeface="PT Astra Serif" panose="020A0603040505020204" pitchFamily="18" charset="-52"/>
                      <a:ea typeface="PT Astra Serif" panose="020A0603040505020204" pitchFamily="18" charset="-52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1"/>
              <c:layout>
                <c:manualLayout>
                  <c:x val="-0.14394015374288249"/>
                  <c:y val="0.12891204434640166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bg2">
                            <a:lumMod val="10000"/>
                          </a:schemeClr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defRPr>
                    </a:pPr>
                    <a:fld id="{96A072B2-E3E3-42A3-B109-D89854444569}" type="CELLRANGE">
                      <a:rPr lang="en-US" dirty="0">
                        <a:latin typeface="PT Astra Serif" panose="020A0603040505020204" pitchFamily="18" charset="-52"/>
                        <a:ea typeface="PT Astra Serif" panose="020A0603040505020204" pitchFamily="18" charset="-52"/>
                      </a:rPr>
                      <a:pPr>
                        <a:defRPr>
                          <a:solidFill>
                            <a:schemeClr val="bg2">
                              <a:lumMod val="10000"/>
                            </a:schemeClr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defRPr>
                      </a:pPr>
                      <a:t>[ДИАПАЗОН ЯЧЕЕК]</a:t>
                    </a:fld>
                    <a:endParaRPr lang="ru-RU"/>
                  </a:p>
                </c:rich>
              </c:tx>
              <c:numFmt formatCode="#,##0.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bg2">
                          <a:lumMod val="10000"/>
                        </a:schemeClr>
                      </a:solidFill>
                      <a:latin typeface="PT Astra Serif" panose="020A0603040505020204" pitchFamily="18" charset="-52"/>
                      <a:ea typeface="PT Astra Serif" panose="020A0603040505020204" pitchFamily="18" charset="-52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2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bg2">
                            <a:lumMod val="10000"/>
                          </a:schemeClr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defRPr>
                    </a:pPr>
                    <a:fld id="{1D335179-55DE-4006-95E7-3B22FBFF5DFD}" type="CELLRANGE">
                      <a:rPr lang="en-US"/>
                      <a:pPr>
                        <a:defRPr>
                          <a:solidFill>
                            <a:schemeClr val="bg2">
                              <a:lumMod val="10000"/>
                            </a:schemeClr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defRPr>
                      </a:pPr>
                      <a:t>[ДИАПАЗОН ЯЧЕЕК]</a:t>
                    </a:fld>
                    <a:endParaRPr lang="ru-RU"/>
                  </a:p>
                </c:rich>
              </c:tx>
              <c:numFmt formatCode="#,##0.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bg2">
                          <a:lumMod val="10000"/>
                        </a:schemeClr>
                      </a:solidFill>
                      <a:latin typeface="PT Astra Serif" panose="020A0603040505020204" pitchFamily="18" charset="-52"/>
                      <a:ea typeface="PT Astra Serif" panose="020A0603040505020204" pitchFamily="18" charset="-52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3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bg2">
                            <a:lumMod val="10000"/>
                          </a:schemeClr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defRPr>
                    </a:pPr>
                    <a:fld id="{BE36B796-EBE4-435E-82F7-1EEB49E19A64}" type="CELLRANGE">
                      <a:rPr lang="ru-RU"/>
                      <a:pPr>
                        <a:defRPr>
                          <a:solidFill>
                            <a:schemeClr val="bg2">
                              <a:lumMod val="10000"/>
                            </a:schemeClr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defRPr>
                      </a:pPr>
                      <a:t>[ДИАПАЗОН ЯЧЕЕК]</a:t>
                    </a:fld>
                    <a:endParaRPr lang="ru-RU"/>
                  </a:p>
                </c:rich>
              </c:tx>
              <c:numFmt formatCode="#,##0.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bg2">
                          <a:lumMod val="10000"/>
                        </a:schemeClr>
                      </a:solidFill>
                      <a:latin typeface="PT Astra Serif" panose="020A0603040505020204" pitchFamily="18" charset="-52"/>
                      <a:ea typeface="PT Astra Serif" panose="020A0603040505020204" pitchFamily="18" charset="-52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4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bg2">
                            <a:lumMod val="10000"/>
                          </a:schemeClr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defRPr>
                    </a:pPr>
                    <a:fld id="{646970C6-FDB4-4344-9638-5602859F69EB}" type="CELLRANGE">
                      <a:rPr lang="ru-RU"/>
                      <a:pPr>
                        <a:defRPr>
                          <a:solidFill>
                            <a:schemeClr val="bg2">
                              <a:lumMod val="10000"/>
                            </a:schemeClr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defRPr>
                      </a:pPr>
                      <a:t>[ДИАПАЗОН ЯЧЕЕК]</a:t>
                    </a:fld>
                    <a:endParaRPr lang="ru-RU"/>
                  </a:p>
                </c:rich>
              </c:tx>
              <c:numFmt formatCode="#,##0.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bg2">
                          <a:lumMod val="10000"/>
                        </a:schemeClr>
                      </a:solidFill>
                      <a:latin typeface="PT Astra Serif" panose="020A0603040505020204" pitchFamily="18" charset="-52"/>
                      <a:ea typeface="PT Astra Serif" panose="020A0603040505020204" pitchFamily="18" charset="-52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spc="0" baseline="0">
                    <a:solidFill>
                      <a:schemeClr val="bg2">
                        <a:lumMod val="10000"/>
                      </a:schemeClr>
                    </a:solidFill>
                    <a:latin typeface="PT Astra Serif" panose="020A0603040505020204" pitchFamily="18" charset="-52"/>
                    <a:ea typeface="PT Astra Serif" panose="020A0603040505020204" pitchFamily="18" charset="-52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</c:ext>
            </c:extLst>
          </c:dLbls>
          <c:cat>
            <c:strRef>
              <c:f>Лист1!$A$2:$A$6</c:f>
              <c:strCache>
                <c:ptCount val="5"/>
                <c:pt idx="0">
                  <c:v>Общегосударственные вопросы</c:v>
                </c:pt>
                <c:pt idx="1">
                  <c:v>Социальная политика</c:v>
                </c:pt>
                <c:pt idx="2">
                  <c:v>ЖКХ и благоустройство</c:v>
                </c:pt>
                <c:pt idx="3">
                  <c:v>Прочие расходы</c:v>
                </c:pt>
                <c:pt idx="4">
                  <c:v>Национальная экономика</c:v>
                </c:pt>
              </c:strCache>
            </c:strRef>
          </c:cat>
          <c:val>
            <c:numRef>
              <c:f>Лист1!$B$2:$B$6</c:f>
              <c:numCache>
                <c:formatCode>0.0%</c:formatCode>
                <c:ptCount val="5"/>
                <c:pt idx="0">
                  <c:v>6.7133695051396006E-2</c:v>
                </c:pt>
                <c:pt idx="1">
                  <c:v>0.53399855443595201</c:v>
                </c:pt>
                <c:pt idx="2">
                  <c:v>0.17180953876041247</c:v>
                </c:pt>
                <c:pt idx="3">
                  <c:v>4.0920582281047738E-2</c:v>
                </c:pt>
                <c:pt idx="4">
                  <c:v>0.18613762947119172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Лист1!$B$2:$B$6</c15:f>
                <c15:dlblRangeCache>
                  <c:ptCount val="5"/>
                  <c:pt idx="0">
                    <c:v>6,7%</c:v>
                  </c:pt>
                  <c:pt idx="1">
                    <c:v>53,4%</c:v>
                  </c:pt>
                  <c:pt idx="2">
                    <c:v>17,2%</c:v>
                  </c:pt>
                  <c:pt idx="3">
                    <c:v>4,1%</c:v>
                  </c:pt>
                  <c:pt idx="4">
                    <c:v>18,6%</c:v>
                  </c:pt>
                </c15:dlblRangeCache>
              </c15:datalabelsRange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202</a:t>
            </a:r>
            <a:r>
              <a:rPr lang="en-US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5</a:t>
            </a:r>
            <a:r>
              <a:rPr lang="ru-RU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год</a:t>
            </a:r>
          </a:p>
        </c:rich>
      </c:tx>
      <c:layout>
        <c:manualLayout>
          <c:xMode val="edge"/>
          <c:yMode val="edge"/>
          <c:x val="0.39897479607148228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2874355077408358E-2"/>
          <c:y val="0.1854784006365964"/>
          <c:w val="0.96562499999999996"/>
          <c:h val="0.7675987470719274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27000" h="127000" prst="divot"/>
              <a:bevelB w="127000" h="127000" prst="softRound"/>
            </a:sp3d>
          </c:spPr>
          <c:dPt>
            <c:idx val="0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 prst="divot"/>
                <a:bevelB w="127000" h="127000" prst="softRound"/>
              </a:sp3d>
            </c:spPr>
          </c:dPt>
          <c:dPt>
            <c:idx val="1"/>
            <c:bubble3D val="0"/>
            <c:explosion val="10"/>
            <c:spPr>
              <a:solidFill>
                <a:srgbClr val="C0000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 prst="divot"/>
                <a:bevelB w="127000" h="127000" prst="softRound"/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 prst="divot"/>
                <a:bevelB w="127000" h="127000" prst="softRound"/>
              </a:sp3d>
            </c:spPr>
          </c:dPt>
          <c:dPt>
            <c:idx val="3"/>
            <c:bubble3D val="0"/>
            <c:explosion val="14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 prst="divot"/>
                <a:bevelB w="127000" h="127000" prst="softRound"/>
              </a:sp3d>
            </c:spPr>
          </c:dPt>
          <c:dPt>
            <c:idx val="4"/>
            <c:bubble3D val="0"/>
            <c:explosion val="13"/>
            <c:spPr>
              <a:solidFill>
                <a:schemeClr val="accent5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 prst="divot"/>
                <a:bevelB w="127000" h="127000" prst="softRound"/>
              </a:sp3d>
            </c:spPr>
          </c:dPt>
          <c:dLbls>
            <c:dLbl>
              <c:idx val="0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bg2">
                            <a:lumMod val="10000"/>
                          </a:schemeClr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defRPr>
                    </a:pPr>
                    <a:fld id="{92C6DFEA-4D2B-47FC-A5A5-ED0A7B417536}" type="CELLRANGE">
                      <a:rPr lang="en-US">
                        <a:solidFill>
                          <a:schemeClr val="bg2">
                            <a:lumMod val="10000"/>
                          </a:schemeClr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rPr>
                      <a:pPr>
                        <a:defRPr>
                          <a:solidFill>
                            <a:schemeClr val="bg2">
                              <a:lumMod val="10000"/>
                            </a:schemeClr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defRPr>
                      </a:pPr>
                      <a:t>[ДИАПАЗОН ЯЧЕЕК]</a:t>
                    </a:fld>
                    <a:endParaRPr lang="ru-RU"/>
                  </a:p>
                </c:rich>
              </c:tx>
              <c:numFmt formatCode="#,##0.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bg2">
                          <a:lumMod val="10000"/>
                        </a:schemeClr>
                      </a:solidFill>
                      <a:latin typeface="PT Astra Serif" panose="020A0603040505020204" pitchFamily="18" charset="-52"/>
                      <a:ea typeface="PT Astra Serif" panose="020A0603040505020204" pitchFamily="18" charset="-52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1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bg2">
                            <a:lumMod val="10000"/>
                          </a:schemeClr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defRPr>
                    </a:pPr>
                    <a:fld id="{9114667E-13F4-464C-B941-42C4B8D10FF4}" type="CELLRANGE">
                      <a:rPr lang="en-US" dirty="0">
                        <a:latin typeface="PT Astra Serif" panose="020A0603040505020204" pitchFamily="18" charset="-52"/>
                        <a:ea typeface="PT Astra Serif" panose="020A0603040505020204" pitchFamily="18" charset="-52"/>
                      </a:rPr>
                      <a:pPr>
                        <a:defRPr>
                          <a:solidFill>
                            <a:schemeClr val="bg2">
                              <a:lumMod val="10000"/>
                            </a:schemeClr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defRPr>
                      </a:pPr>
                      <a:t>[ДИАПАЗОН ЯЧЕЕК]</a:t>
                    </a:fld>
                    <a:endParaRPr lang="ru-RU"/>
                  </a:p>
                </c:rich>
              </c:tx>
              <c:numFmt formatCode="#,##0.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bg2">
                          <a:lumMod val="10000"/>
                        </a:schemeClr>
                      </a:solidFill>
                      <a:latin typeface="PT Astra Serif" panose="020A0603040505020204" pitchFamily="18" charset="-52"/>
                      <a:ea typeface="PT Astra Serif" panose="020A0603040505020204" pitchFamily="18" charset="-52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2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bg2">
                            <a:lumMod val="10000"/>
                          </a:schemeClr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defRPr>
                    </a:pPr>
                    <a:fld id="{C03C3046-541C-49EC-800F-E6A1E5C724D4}" type="CELLRANGE">
                      <a:rPr lang="en-US"/>
                      <a:pPr>
                        <a:defRPr>
                          <a:solidFill>
                            <a:schemeClr val="bg2">
                              <a:lumMod val="10000"/>
                            </a:schemeClr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defRPr>
                      </a:pPr>
                      <a:t>[ДИАПАЗОН ЯЧЕЕК]</a:t>
                    </a:fld>
                    <a:endParaRPr lang="ru-RU"/>
                  </a:p>
                </c:rich>
              </c:tx>
              <c:numFmt formatCode="#,##0.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bg2">
                          <a:lumMod val="10000"/>
                        </a:schemeClr>
                      </a:solidFill>
                      <a:latin typeface="PT Astra Serif" panose="020A0603040505020204" pitchFamily="18" charset="-52"/>
                      <a:ea typeface="PT Astra Serif" panose="020A0603040505020204" pitchFamily="18" charset="-52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3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bg2">
                            <a:lumMod val="10000"/>
                          </a:schemeClr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defRPr>
                    </a:pPr>
                    <a:fld id="{D1C24F0B-5A8D-407B-B0DE-7BFC592F9E86}" type="CELLRANGE">
                      <a:rPr lang="ru-RU"/>
                      <a:pPr>
                        <a:defRPr>
                          <a:solidFill>
                            <a:schemeClr val="bg2">
                              <a:lumMod val="10000"/>
                            </a:schemeClr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defRPr>
                      </a:pPr>
                      <a:t>[ДИАПАЗОН ЯЧЕЕК]</a:t>
                    </a:fld>
                    <a:endParaRPr lang="ru-RU"/>
                  </a:p>
                </c:rich>
              </c:tx>
              <c:numFmt formatCode="#,##0.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bg2">
                          <a:lumMod val="10000"/>
                        </a:schemeClr>
                      </a:solidFill>
                      <a:latin typeface="PT Astra Serif" panose="020A0603040505020204" pitchFamily="18" charset="-52"/>
                      <a:ea typeface="PT Astra Serif" panose="020A0603040505020204" pitchFamily="18" charset="-52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4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bg2">
                            <a:lumMod val="10000"/>
                          </a:schemeClr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defRPr>
                    </a:pPr>
                    <a:fld id="{D6E537EE-A5A2-498E-B931-FF34283A8711}" type="CELLREF">
                      <a:rPr lang="en-US" smtClean="0">
                        <a:latin typeface="PT Astra Serif" panose="020A0603040505020204" pitchFamily="18" charset="-52"/>
                        <a:ea typeface="PT Astra Serif" panose="020A0603040505020204" pitchFamily="18" charset="-52"/>
                      </a:rPr>
                      <a:pPr>
                        <a:defRPr>
                          <a:solidFill>
                            <a:schemeClr val="bg2">
                              <a:lumMod val="10000"/>
                            </a:schemeClr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defRPr>
                      </a:pPr>
                      <a:t>[ССЫЛКА НА ЯЧЕЙКУ]</a:t>
                    </a:fld>
                    <a:endParaRPr lang="ru-RU"/>
                  </a:p>
                </c:rich>
              </c:tx>
              <c:numFmt formatCode="#,##0.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bg2">
                          <a:lumMod val="10000"/>
                        </a:schemeClr>
                      </a:solidFill>
                      <a:latin typeface="PT Astra Serif" panose="020A0603040505020204" pitchFamily="18" charset="-52"/>
                      <a:ea typeface="PT Astra Serif" panose="020A0603040505020204" pitchFamily="18" charset="-52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{D6E537EE-A5A2-498E-B931-FF34283A8711}</c15:txfldGUID>
                      <c15:f>Лист1!$B$6</c15:f>
                      <c15:dlblFieldTableCache>
                        <c:ptCount val="1"/>
                        <c:pt idx="0">
                          <c:v>10,4%</c:v>
                        </c:pt>
                      </c15:dlblFieldTableCache>
                    </c15:dlblFTEntry>
                  </c15:dlblFieldTable>
                  <c15:showDataLabelsRange val="1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spc="0" baseline="0">
                    <a:solidFill>
                      <a:schemeClr val="bg2">
                        <a:lumMod val="10000"/>
                      </a:schemeClr>
                    </a:solidFill>
                    <a:latin typeface="PT Astra Serif" panose="020A0603040505020204" pitchFamily="18" charset="-52"/>
                    <a:ea typeface="PT Astra Serif" panose="020A0603040505020204" pitchFamily="18" charset="-52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</c:ext>
            </c:extLst>
          </c:dLbls>
          <c:cat>
            <c:strRef>
              <c:f>Лист1!$A$2:$A$6</c:f>
              <c:strCache>
                <c:ptCount val="5"/>
                <c:pt idx="0">
                  <c:v>Общегосударственные вопросы</c:v>
                </c:pt>
                <c:pt idx="1">
                  <c:v>Социальная политика</c:v>
                </c:pt>
                <c:pt idx="2">
                  <c:v>ЖКХ и благоустройство</c:v>
                </c:pt>
                <c:pt idx="3">
                  <c:v>Прочие расходы</c:v>
                </c:pt>
                <c:pt idx="4">
                  <c:v>Национальная экономика</c:v>
                </c:pt>
              </c:strCache>
            </c:strRef>
          </c:cat>
          <c:val>
            <c:numRef>
              <c:f>Лист1!$B$2:$B$6</c:f>
              <c:numCache>
                <c:formatCode>0.0%</c:formatCode>
                <c:ptCount val="5"/>
                <c:pt idx="0">
                  <c:v>7.8705901247345611E-2</c:v>
                </c:pt>
                <c:pt idx="1">
                  <c:v>0.57101304448687518</c:v>
                </c:pt>
                <c:pt idx="2">
                  <c:v>0.17447491925266331</c:v>
                </c:pt>
                <c:pt idx="3">
                  <c:v>7.171434179767662E-2</c:v>
                </c:pt>
                <c:pt idx="4">
                  <c:v>0.10409179321543924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Лист1!$B$2:$B$7</c15:f>
                <c15:dlblRangeCache>
                  <c:ptCount val="5"/>
                  <c:pt idx="0">
                    <c:v>7,9%</c:v>
                  </c:pt>
                  <c:pt idx="1">
                    <c:v>57,1%</c:v>
                  </c:pt>
                  <c:pt idx="2">
                    <c:v>17,4%</c:v>
                  </c:pt>
                  <c:pt idx="3">
                    <c:v>7,2%</c:v>
                  </c:pt>
                  <c:pt idx="4">
                    <c:v>10,4%</c:v>
                  </c:pt>
                </c15:dlblRangeCache>
              </c15:datalabelsRange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202</a:t>
            </a:r>
            <a:r>
              <a:rPr lang="en-US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6</a:t>
            </a:r>
            <a:r>
              <a:rPr lang="ru-RU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год</a:t>
            </a:r>
          </a:p>
        </c:rich>
      </c:tx>
      <c:layout>
        <c:manualLayout>
          <c:xMode val="edge"/>
          <c:yMode val="edge"/>
          <c:x val="0.33675715929268568"/>
          <c:y val="0.2524470641074446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833908207499767E-3"/>
          <c:y val="0.39470558907474979"/>
          <c:w val="0.69844418247073048"/>
          <c:h val="0.55470096463022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27000" h="127000" prst="divot"/>
              <a:bevelB w="127000" h="127000" prst="softRound"/>
            </a:sp3d>
          </c:spPr>
          <c:dPt>
            <c:idx val="0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 prst="divot"/>
                <a:bevelB w="127000" h="127000" prst="softRound"/>
              </a:sp3d>
            </c:spPr>
          </c:dPt>
          <c:dPt>
            <c:idx val="1"/>
            <c:bubble3D val="0"/>
            <c:explosion val="10"/>
            <c:spPr>
              <a:solidFill>
                <a:srgbClr val="C0000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 prst="divot"/>
                <a:bevelB w="127000" h="127000" prst="softRound"/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 prst="divot"/>
                <a:bevelB w="127000" h="127000" prst="softRound"/>
              </a:sp3d>
            </c:spPr>
          </c:dPt>
          <c:dPt>
            <c:idx val="3"/>
            <c:bubble3D val="0"/>
            <c:explosion val="14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 prst="divot"/>
                <a:bevelB w="127000" h="127000" prst="softRound"/>
              </a:sp3d>
            </c:spPr>
          </c:dPt>
          <c:dPt>
            <c:idx val="4"/>
            <c:bubble3D val="0"/>
            <c:explosion val="13"/>
            <c:spPr>
              <a:solidFill>
                <a:schemeClr val="accent5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 prst="divot"/>
                <a:bevelB w="127000" h="127000" prst="softRound"/>
              </a:sp3d>
            </c:spPr>
          </c:dPt>
          <c:dLbls>
            <c:dLbl>
              <c:idx val="0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bg2">
                            <a:lumMod val="10000"/>
                          </a:schemeClr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defRPr>
                    </a:pPr>
                    <a:fld id="{3A0CFA86-C55B-46A0-B660-8EFF55C53A68}" type="CELLRANGE">
                      <a:rPr lang="en-US">
                        <a:solidFill>
                          <a:schemeClr val="bg2">
                            <a:lumMod val="10000"/>
                          </a:schemeClr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rPr>
                      <a:pPr>
                        <a:defRPr>
                          <a:solidFill>
                            <a:schemeClr val="bg2">
                              <a:lumMod val="10000"/>
                            </a:schemeClr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defRPr>
                      </a:pPr>
                      <a:t>[ДИАПАЗОН ЯЧЕЕК]</a:t>
                    </a:fld>
                    <a:endParaRPr lang="ru-RU"/>
                  </a:p>
                </c:rich>
              </c:tx>
              <c:numFmt formatCode="#,##0.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bg2">
                          <a:lumMod val="10000"/>
                        </a:schemeClr>
                      </a:solidFill>
                      <a:latin typeface="PT Astra Serif" panose="020A0603040505020204" pitchFamily="18" charset="-52"/>
                      <a:ea typeface="PT Astra Serif" panose="020A0603040505020204" pitchFamily="18" charset="-52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1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bg2">
                            <a:lumMod val="10000"/>
                          </a:schemeClr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defRPr>
                    </a:pPr>
                    <a:fld id="{36C5FA00-C9A8-43B1-9B43-FB1E413845AE}" type="CELLRANGE">
                      <a:rPr lang="en-US" dirty="0">
                        <a:latin typeface="PT Astra Serif" panose="020A0603040505020204" pitchFamily="18" charset="-52"/>
                        <a:ea typeface="PT Astra Serif" panose="020A0603040505020204" pitchFamily="18" charset="-52"/>
                      </a:rPr>
                      <a:pPr>
                        <a:defRPr>
                          <a:solidFill>
                            <a:schemeClr val="bg2">
                              <a:lumMod val="10000"/>
                            </a:schemeClr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defRPr>
                      </a:pPr>
                      <a:t>[ДИАПАЗОН ЯЧЕЕК]</a:t>
                    </a:fld>
                    <a:endParaRPr lang="ru-RU"/>
                  </a:p>
                </c:rich>
              </c:tx>
              <c:numFmt formatCode="#,##0.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bg2">
                          <a:lumMod val="10000"/>
                        </a:schemeClr>
                      </a:solidFill>
                      <a:latin typeface="PT Astra Serif" panose="020A0603040505020204" pitchFamily="18" charset="-52"/>
                      <a:ea typeface="PT Astra Serif" panose="020A0603040505020204" pitchFamily="18" charset="-52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2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bg2">
                            <a:lumMod val="10000"/>
                          </a:schemeClr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defRPr>
                    </a:pPr>
                    <a:fld id="{4018EE39-FB8B-44B5-8832-11208D4523AB}" type="CELLRANGE">
                      <a:rPr lang="en-US"/>
                      <a:pPr>
                        <a:defRPr>
                          <a:solidFill>
                            <a:schemeClr val="bg2">
                              <a:lumMod val="10000"/>
                            </a:schemeClr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defRPr>
                      </a:pPr>
                      <a:t>[ДИАПАЗОН ЯЧЕЕК]</a:t>
                    </a:fld>
                    <a:endParaRPr lang="ru-RU"/>
                  </a:p>
                </c:rich>
              </c:tx>
              <c:numFmt formatCode="#,##0.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bg2">
                          <a:lumMod val="10000"/>
                        </a:schemeClr>
                      </a:solidFill>
                      <a:latin typeface="PT Astra Serif" panose="020A0603040505020204" pitchFamily="18" charset="-52"/>
                      <a:ea typeface="PT Astra Serif" panose="020A0603040505020204" pitchFamily="18" charset="-52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3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bg2">
                            <a:lumMod val="10000"/>
                          </a:schemeClr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defRPr>
                    </a:pPr>
                    <a:fld id="{96183BA8-B4B0-48F8-A4AF-A77608C44732}" type="CELLRANGE">
                      <a:rPr lang="ru-RU"/>
                      <a:pPr>
                        <a:defRPr>
                          <a:solidFill>
                            <a:schemeClr val="bg2">
                              <a:lumMod val="10000"/>
                            </a:schemeClr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defRPr>
                      </a:pPr>
                      <a:t>[ДИАПАЗОН ЯЧЕЕК]</a:t>
                    </a:fld>
                    <a:endParaRPr lang="ru-RU"/>
                  </a:p>
                </c:rich>
              </c:tx>
              <c:numFmt formatCode="#,##0.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bg2">
                          <a:lumMod val="10000"/>
                        </a:schemeClr>
                      </a:solidFill>
                      <a:latin typeface="PT Astra Serif" panose="020A0603040505020204" pitchFamily="18" charset="-52"/>
                      <a:ea typeface="PT Astra Serif" panose="020A0603040505020204" pitchFamily="18" charset="-52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4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bg2">
                            <a:lumMod val="10000"/>
                          </a:schemeClr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defRPr>
                    </a:pPr>
                    <a:fld id="{17B960B3-113A-4647-A225-2211F8898E47}" type="CELLRANGE">
                      <a:rPr lang="ru-RU"/>
                      <a:pPr>
                        <a:defRPr>
                          <a:solidFill>
                            <a:schemeClr val="bg2">
                              <a:lumMod val="10000"/>
                            </a:schemeClr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defRPr>
                      </a:pPr>
                      <a:t>[ДИАПАЗОН ЯЧЕЕК]</a:t>
                    </a:fld>
                    <a:endParaRPr lang="ru-RU"/>
                  </a:p>
                </c:rich>
              </c:tx>
              <c:numFmt formatCode="#,##0.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bg2">
                          <a:lumMod val="10000"/>
                        </a:schemeClr>
                      </a:solidFill>
                      <a:latin typeface="PT Astra Serif" panose="020A0603040505020204" pitchFamily="18" charset="-52"/>
                      <a:ea typeface="PT Astra Serif" panose="020A0603040505020204" pitchFamily="18" charset="-52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spc="0" baseline="0">
                    <a:solidFill>
                      <a:schemeClr val="bg2">
                        <a:lumMod val="10000"/>
                      </a:schemeClr>
                    </a:solidFill>
                    <a:latin typeface="PT Astra Serif" panose="020A0603040505020204" pitchFamily="18" charset="-52"/>
                    <a:ea typeface="PT Astra Serif" panose="020A0603040505020204" pitchFamily="18" charset="-52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</c:ext>
            </c:extLst>
          </c:dLbls>
          <c:cat>
            <c:strRef>
              <c:f>Лист1!$A$2:$A$6</c:f>
              <c:strCache>
                <c:ptCount val="5"/>
                <c:pt idx="0">
                  <c:v>Общегосударственные вопросы</c:v>
                </c:pt>
                <c:pt idx="1">
                  <c:v>Социальная сфера</c:v>
                </c:pt>
                <c:pt idx="2">
                  <c:v>ЖКХ </c:v>
                </c:pt>
                <c:pt idx="3">
                  <c:v>Прочие расходы</c:v>
                </c:pt>
                <c:pt idx="4">
                  <c:v>Национальная экономика</c:v>
                </c:pt>
              </c:strCache>
            </c:strRef>
          </c:cat>
          <c:val>
            <c:numRef>
              <c:f>Лист1!$B$2:$B$6</c:f>
              <c:numCache>
                <c:formatCode>0.0%</c:formatCode>
                <c:ptCount val="5"/>
                <c:pt idx="0">
                  <c:v>8.6366034209900244E-2</c:v>
                </c:pt>
                <c:pt idx="1">
                  <c:v>0.5624084155940875</c:v>
                </c:pt>
                <c:pt idx="2">
                  <c:v>0.13916347450117744</c:v>
                </c:pt>
                <c:pt idx="3">
                  <c:v>0.10260556557357266</c:v>
                </c:pt>
                <c:pt idx="4">
                  <c:v>0.11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Лист1!$B$2:$B$7</c15:f>
                <c15:dlblRangeCache>
                  <c:ptCount val="5"/>
                  <c:pt idx="0">
                    <c:v>8,6%</c:v>
                  </c:pt>
                  <c:pt idx="1">
                    <c:v>56,2%</c:v>
                  </c:pt>
                  <c:pt idx="2">
                    <c:v>13,9%</c:v>
                  </c:pt>
                  <c:pt idx="3">
                    <c:v>10,3%</c:v>
                  </c:pt>
                  <c:pt idx="4">
                    <c:v>11,0%</c:v>
                  </c:pt>
                </c15:dlblRangeCache>
              </c15:datalabelsRange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7141155305901723"/>
          <c:y val="0.39136788483500634"/>
          <c:w val="0.28664167924931028"/>
          <c:h val="0.543008847415065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effectLst/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642191347963643"/>
          <c:y val="3.0835945356332897E-2"/>
          <c:w val="0.71626777739285019"/>
          <c:h val="0.8241075909527154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Бюджет города, тыс. руб.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2024 г. </c:v>
                </c:pt>
                <c:pt idx="1">
                  <c:v>2025 г.</c:v>
                </c:pt>
                <c:pt idx="2">
                  <c:v>2026 г.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193411</c:v>
                </c:pt>
                <c:pt idx="1">
                  <c:v>130655</c:v>
                </c:pt>
                <c:pt idx="2">
                  <c:v>92014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DBE-4798-B4D9-670C88129CD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Межбюджетные трансферты, тыс. руб. 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2024 г. </c:v>
                </c:pt>
                <c:pt idx="1">
                  <c:v>2025 г.</c:v>
                </c:pt>
                <c:pt idx="2">
                  <c:v>2026 г.</c:v>
                </c:pt>
              </c:strCache>
            </c:strRef>
          </c:cat>
          <c:val>
            <c:numRef>
              <c:f>Лист1!$C$2:$C$4</c:f>
              <c:numCache>
                <c:formatCode>_-* #\ ##0.00\ _₽_-;\-* #\ ##0.00\ _₽_-;_-* "-"??\ _₽_-;_-@_-</c:formatCode>
                <c:ptCount val="3"/>
                <c:pt idx="0">
                  <c:v>1678585</c:v>
                </c:pt>
                <c:pt idx="1">
                  <c:v>604868</c:v>
                </c:pt>
                <c:pt idx="2">
                  <c:v>228458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8F4-47EC-8A7E-BFB7997F41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5"/>
        <c:overlap val="100"/>
        <c:axId val="451205272"/>
        <c:axId val="451917312"/>
      </c:barChart>
      <c:catAx>
        <c:axId val="45120527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451917312"/>
        <c:crosses val="autoZero"/>
        <c:auto val="1"/>
        <c:lblAlgn val="ctr"/>
        <c:lblOffset val="100"/>
        <c:noMultiLvlLbl val="0"/>
      </c:catAx>
      <c:valAx>
        <c:axId val="451917312"/>
        <c:scaling>
          <c:orientation val="minMax"/>
        </c:scaling>
        <c:delete val="0"/>
        <c:axPos val="l"/>
        <c:majorGridlines/>
        <c:numFmt formatCode="#,##0.00" sourceLinked="1"/>
        <c:majorTickMark val="none"/>
        <c:minorTickMark val="none"/>
        <c:tickLblPos val="nextTo"/>
        <c:crossAx val="451205272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200">
          <a:latin typeface="PT Astra Serif" panose="020A0603040505020204" pitchFamily="18" charset="-52"/>
          <a:ea typeface="PT Astra Serif" panose="020A0603040505020204" pitchFamily="18" charset="-52"/>
        </a:defRPr>
      </a:pPr>
      <a:endParaRPr lang="ru-RU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Бюджет города, тыс.руб.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2024 г.</c:v>
                </c:pt>
                <c:pt idx="1">
                  <c:v>2025 г.</c:v>
                </c:pt>
              </c:strCache>
            </c:strRef>
          </c:cat>
          <c:val>
            <c:numRef>
              <c:f>Лист1!$B$2:$B$3</c:f>
              <c:numCache>
                <c:formatCode>#,##0.00</c:formatCode>
                <c:ptCount val="2"/>
                <c:pt idx="0">
                  <c:v>6846</c:v>
                </c:pt>
                <c:pt idx="1">
                  <c:v>15974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B54-40EB-A50A-468946887D3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Иные межбюджетные трансферты, тыс.руб.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2024 г.</c:v>
                </c:pt>
                <c:pt idx="1">
                  <c:v>2025 г.</c:v>
                </c:pt>
              </c:strCache>
            </c:strRef>
          </c:cat>
          <c:val>
            <c:numRef>
              <c:f>Лист1!$C$2:$C$3</c:f>
              <c:numCache>
                <c:formatCode>#,##0.00</c:formatCode>
                <c:ptCount val="2"/>
                <c:pt idx="0">
                  <c:v>1511166</c:v>
                </c:pt>
                <c:pt idx="1">
                  <c:v>782734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9E4-42C4-9E4B-471428F8FD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51918488"/>
        <c:axId val="451918880"/>
      </c:barChart>
      <c:catAx>
        <c:axId val="45191848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451918880"/>
        <c:crosses val="autoZero"/>
        <c:auto val="1"/>
        <c:lblAlgn val="ctr"/>
        <c:lblOffset val="100"/>
        <c:noMultiLvlLbl val="0"/>
      </c:catAx>
      <c:valAx>
        <c:axId val="451918880"/>
        <c:scaling>
          <c:orientation val="minMax"/>
        </c:scaling>
        <c:delete val="0"/>
        <c:axPos val="l"/>
        <c:majorGridlines/>
        <c:numFmt formatCode="#,##0.00" sourceLinked="1"/>
        <c:majorTickMark val="none"/>
        <c:minorTickMark val="none"/>
        <c:tickLblPos val="nextTo"/>
        <c:txPr>
          <a:bodyPr/>
          <a:lstStyle/>
          <a:p>
            <a:pPr>
              <a:defRPr sz="1300">
                <a:latin typeface="PT Astra Serif" panose="020A0603040505020204" pitchFamily="18" charset="-52"/>
                <a:ea typeface="PT Astra Serif" panose="020A0603040505020204" pitchFamily="18" charset="-52"/>
              </a:defRPr>
            </a:pPr>
            <a:endParaRPr lang="ru-RU"/>
          </a:p>
        </c:txPr>
        <c:crossAx val="451918488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400">
              <a:latin typeface="PT Astra Serif" panose="020A0603040505020204" pitchFamily="18" charset="-52"/>
              <a:ea typeface="PT Astra Serif" panose="020A0603040505020204" pitchFamily="18" charset="-52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050"/>
      </a:pPr>
      <a:endParaRPr lang="ru-RU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rotY val="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136154297980064E-2"/>
          <c:y val="3.7757310728811992E-2"/>
          <c:w val="0.94324307813247843"/>
          <c:h val="0.87497121460372951"/>
        </c:manualLayout>
      </c:layout>
      <c:bar3DChart>
        <c:barDir val="col"/>
        <c:grouping val="stack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matte"/>
          </c:spPr>
          <c:invertIfNegative val="0"/>
          <c:dLbls>
            <c:dLbl>
              <c:idx val="0"/>
              <c:layout>
                <c:manualLayout>
                  <c:x val="7.5535304428093666E-3"/>
                  <c:y val="-8.79559866183929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9366436376034911E-3"/>
                  <c:y val="-0.3709052746625459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-1 718,1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8.9342376384859935E-4"/>
                  <c:y val="-0.2865040793151512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tx1"/>
                      </a:solidFill>
                      <a:latin typeface="PT Astra Serif" panose="020A0603040505020204" pitchFamily="18" charset="-52"/>
                      <a:ea typeface="PT Astra Serif" panose="020A0603040505020204" pitchFamily="18" charset="-52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5246986425991433E-2"/>
                      <c:h val="7.5390095603009244E-2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5.8174929399130671E-3"/>
                  <c:y val="-0.1223072078086956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4.5526801820766193E-3"/>
                  <c:y val="-9.27845465918968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PT Astra Serif" panose="020A0603040505020204" pitchFamily="18" charset="-52"/>
                    <a:ea typeface="PT Astra Serif" panose="020A0603040505020204" pitchFamily="18" charset="-52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2022 год (факт)</c:v>
                </c:pt>
                <c:pt idx="1">
                  <c:v>2023 год (в редакции 
решения Тульской городской 
Думы от 30.08.2023 № 52/1160)</c:v>
                </c:pt>
                <c:pt idx="2">
                  <c:v> 2024 год</c:v>
                </c:pt>
                <c:pt idx="3">
                  <c:v> 2025 год</c:v>
                </c:pt>
                <c:pt idx="4">
                  <c:v> 2026 год</c:v>
                </c:pt>
              </c:strCache>
            </c:strRef>
          </c:cat>
          <c:val>
            <c:numRef>
              <c:f>Лист1!$B$2:$B$6</c:f>
              <c:numCache>
                <c:formatCode>#\ ##0.0</c:formatCode>
                <c:ptCount val="5"/>
                <c:pt idx="0" formatCode="General">
                  <c:v>-550.79999999999995</c:v>
                </c:pt>
                <c:pt idx="1">
                  <c:v>-1718.1</c:v>
                </c:pt>
                <c:pt idx="2">
                  <c:v>-1367.5</c:v>
                </c:pt>
                <c:pt idx="3" formatCode="0.0">
                  <c:v>-694.4</c:v>
                </c:pt>
                <c:pt idx="4" formatCode="General">
                  <c:v>-543.79999999999995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451920448"/>
        <c:axId val="451920840"/>
        <c:axId val="0"/>
      </c:bar3DChart>
      <c:catAx>
        <c:axId val="4519204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defRPr>
            </a:pPr>
            <a:endParaRPr lang="ru-RU"/>
          </a:p>
        </c:txPr>
        <c:crossAx val="451920840"/>
        <c:crosses val="autoZero"/>
        <c:auto val="1"/>
        <c:lblAlgn val="ctr"/>
        <c:lblOffset val="100"/>
        <c:noMultiLvlLbl val="0"/>
      </c:catAx>
      <c:valAx>
        <c:axId val="451920840"/>
        <c:scaling>
          <c:orientation val="minMax"/>
          <c:max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defRPr>
            </a:pPr>
            <a:endParaRPr lang="ru-RU"/>
          </a:p>
        </c:txPr>
        <c:crossAx val="45192044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cap="all" spc="50" baseline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defRPr>
            </a:pPr>
            <a:r>
              <a:rPr lang="ru-RU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24 290,3</a:t>
            </a:r>
            <a:endParaRPr lang="en-US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c:rich>
      </c:tx>
      <c:overlay val="0"/>
      <c:spPr>
        <a:solidFill>
          <a:schemeClr val="accent6">
            <a:lumMod val="40000"/>
            <a:lumOff val="60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cap="all" spc="50" baseline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2022</c:v>
                </c:pt>
              </c:strCache>
            </c:strRef>
          </c:tx>
          <c:spPr>
            <a:scene3d>
              <a:camera prst="orthographicFront"/>
              <a:lightRig rig="brightRoom" dir="t"/>
            </a:scene3d>
            <a:sp3d prstMaterial="flat">
              <a:bevelT h="101600" prst="angle"/>
              <a:contourClr>
                <a:srgbClr val="000000"/>
              </a:contourClr>
            </a:sp3d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h="101600" prst="angle"/>
                <a:contourClr>
                  <a:srgbClr val="000000"/>
                </a:contourClr>
              </a:sp3d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 smtClean="0"/>
                      <a:t>44,4%</a:t>
                    </a:r>
                    <a:endParaRPr lang="en-US" dirty="0"/>
                  </a:p>
                </c:rich>
              </c:tx>
              <c:dLblPos val="inEnd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8.3667299805761638E-2"/>
                  <c:y val="-2.0744146614375273E-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 smtClean="0"/>
                      <a:t>50,7%</a:t>
                    </a:r>
                    <a:endParaRPr lang="en-US" dirty="0"/>
                  </a:p>
                </c:rich>
              </c:tx>
              <c:dLblPos val="inEnd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PT Astra Serif" panose="020A0603040505020204" pitchFamily="18" charset="-52"/>
                    <a:ea typeface="PT Astra Serif" panose="020A0603040505020204" pitchFamily="18" charset="-52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доходы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10794.4</c:v>
                </c:pt>
                <c:pt idx="1">
                  <c:v>1192.5999999999999</c:v>
                </c:pt>
                <c:pt idx="2">
                  <c:v>12303.3</c:v>
                </c:pt>
              </c:numCache>
            </c:numRef>
          </c:val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cap="all" spc="50" baseline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defRPr>
            </a:pPr>
            <a:r>
              <a:rPr lang="ru-RU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26 729,6</a:t>
            </a:r>
            <a:endParaRPr lang="en-US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c:rich>
      </c:tx>
      <c:overlay val="0"/>
      <c:spPr>
        <a:solidFill>
          <a:schemeClr val="accent6">
            <a:lumMod val="40000"/>
            <a:lumOff val="60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cap="all" spc="50" baseline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2.9654045407166044E-2"/>
          <c:y val="0.18113115045152403"/>
          <c:w val="0.85592474633815874"/>
          <c:h val="0.7761643859568893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cene3d>
              <a:camera prst="orthographicFront"/>
              <a:lightRig rig="brightRoom" dir="t"/>
            </a:scene3d>
            <a:sp3d prstMaterial="flat">
              <a:bevelT w="127000" h="101600" prst="riblet"/>
              <a:contourClr>
                <a:srgbClr val="000000"/>
              </a:contourClr>
            </a:sp3d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127000" h="101600" prst="riblet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127000" h="101600" prst="riblet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127000" h="101600" prst="riblet"/>
                <a:contourClr>
                  <a:srgbClr val="000000"/>
                </a:contourClr>
              </a:sp3d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 smtClean="0"/>
                      <a:t>44,4%</a:t>
                    </a:r>
                    <a:endParaRPr lang="en-US" dirty="0"/>
                  </a:p>
                </c:rich>
              </c:tx>
              <c:dLblPos val="inEnd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0.15377737728499752"/>
                  <c:y val="-3.7936393406229176E-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549772110901671"/>
                      <c:h val="0.14346857597454254"/>
                    </c:manualLayout>
                  </c15:layout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PT Astra Serif" panose="020A0603040505020204" pitchFamily="18" charset="-52"/>
                    <a:ea typeface="PT Astra Serif" panose="020A0603040505020204" pitchFamily="18" charset="-52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доходы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11874.4</c:v>
                </c:pt>
                <c:pt idx="1">
                  <c:v>1313.6</c:v>
                </c:pt>
                <c:pt idx="2">
                  <c:v>13541.6</c:v>
                </c:pt>
              </c:numCache>
            </c:numRef>
          </c:val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cap="all" spc="50" baseline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defRPr>
            </a:pPr>
            <a:r>
              <a:rPr lang="ru-RU" sz="2000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29 208,8</a:t>
            </a:r>
            <a:endParaRPr lang="en-US" sz="2000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c:rich>
      </c:tx>
      <c:overlay val="0"/>
      <c:spPr>
        <a:solidFill>
          <a:schemeClr val="accent6">
            <a:lumMod val="40000"/>
            <a:lumOff val="60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cap="all" spc="50" baseline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2024</c:v>
                </c:pt>
              </c:strCache>
            </c:strRef>
          </c:tx>
          <c:spPr>
            <a:scene3d>
              <a:camera prst="orthographicFront"/>
              <a:lightRig rig="brightRoom" dir="t"/>
            </a:scene3d>
            <a:sp3d prstMaterial="flat">
              <a:bevelT w="69850" h="101600" prst="riblet"/>
              <a:contourClr>
                <a:srgbClr val="000000"/>
              </a:contourClr>
            </a:sp3d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69850" h="101600" prst="riblet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69850" h="101600" prst="riblet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69850" h="101600" prst="riblet"/>
                <a:contourClr>
                  <a:srgbClr val="000000"/>
                </a:contourClr>
              </a:sp3d>
            </c:spPr>
          </c:dPt>
          <c:dLbls>
            <c:dLbl>
              <c:idx val="1"/>
              <c:layout>
                <c:manualLayout>
                  <c:x val="-0.30647538292160004"/>
                  <c:y val="-7.508883150444016E-4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348434512197477"/>
                      <c:h val="0.14226781049109105"/>
                    </c:manualLayout>
                  </c15:layout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 smtClean="0"/>
                      <a:t>51,3%</a:t>
                    </a:r>
                  </a:p>
                </c:rich>
              </c:tx>
              <c:dLblPos val="inEnd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PT Astra Serif" panose="020A0603040505020204" pitchFamily="18" charset="-52"/>
                    <a:ea typeface="PT Astra Serif" panose="020A0603040505020204" pitchFamily="18" charset="-52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доходы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13196.4</c:v>
                </c:pt>
                <c:pt idx="1">
                  <c:v>1040.8</c:v>
                </c:pt>
                <c:pt idx="2">
                  <c:v>14971.6</c:v>
                </c:pt>
              </c:numCache>
            </c:numRef>
          </c:val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cap="all" spc="50" baseline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defRPr>
            </a:pPr>
            <a:r>
              <a:rPr lang="ru-RU" sz="2000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27 325,1</a:t>
            </a:r>
            <a:endParaRPr lang="en-US" sz="2000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c:rich>
      </c:tx>
      <c:overlay val="0"/>
      <c:spPr>
        <a:solidFill>
          <a:schemeClr val="accent6">
            <a:lumMod val="40000"/>
            <a:lumOff val="60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cap="all" spc="50" baseline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6.3418285539082894E-2"/>
          <c:y val="0.24199468565546262"/>
          <c:w val="0.86047977181401769"/>
          <c:h val="0.6752364162304987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2025</c:v>
                </c:pt>
              </c:strCache>
            </c:strRef>
          </c:tx>
          <c:spPr>
            <a:scene3d>
              <a:camera prst="orthographicFront"/>
              <a:lightRig rig="brightRoom" dir="t"/>
            </a:scene3d>
            <a:sp3d prstMaterial="flat">
              <a:bevelT w="69850" h="101600" prst="riblet"/>
              <a:contourClr>
                <a:srgbClr val="000000"/>
              </a:contourClr>
            </a:sp3d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69850" h="101600" prst="riblet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69850" h="101600" prst="riblet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69850" h="101600" prst="riblet"/>
                <a:contourClr>
                  <a:srgbClr val="000000"/>
                </a:contourClr>
              </a:sp3d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 smtClean="0"/>
                      <a:t>53,9%</a:t>
                    </a:r>
                    <a:endParaRPr lang="en-US" dirty="0"/>
                  </a:p>
                </c:rich>
              </c:tx>
              <c:dLblPos val="inEnd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0.11771082959606546"/>
                  <c:y val="-2.8141104037248217E-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345092847865525"/>
                      <c:h val="0.15193453191486858"/>
                    </c:manualLayout>
                  </c15:layout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 smtClean="0"/>
                      <a:t>42,3%</a:t>
                    </a:r>
                  </a:p>
                </c:rich>
              </c:tx>
              <c:dLblPos val="inEnd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PT Astra Serif" panose="020A0603040505020204" pitchFamily="18" charset="-52"/>
                    <a:ea typeface="PT Astra Serif" panose="020A0603040505020204" pitchFamily="18" charset="-52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доходы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14752.6</c:v>
                </c:pt>
                <c:pt idx="1">
                  <c:v>1040</c:v>
                </c:pt>
                <c:pt idx="2">
                  <c:v>11532.5</c:v>
                </c:pt>
              </c:numCache>
            </c:numRef>
          </c:val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cap="all" spc="50" baseline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defRPr>
            </a:pPr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28 459,5</a:t>
            </a:r>
            <a:endParaRPr lang="en-US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c:rich>
      </c:tx>
      <c:overlay val="0"/>
      <c:spPr>
        <a:solidFill>
          <a:schemeClr val="accent6">
            <a:lumMod val="40000"/>
            <a:lumOff val="60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cap="all" spc="50" baseline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6.7569038193193279E-2"/>
          <c:y val="0.23337177621816144"/>
          <c:w val="0.86486192361361347"/>
          <c:h val="0.7192915835827025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2026</c:v>
                </c:pt>
              </c:strCache>
            </c:strRef>
          </c:tx>
          <c:spPr>
            <a:scene3d>
              <a:camera prst="orthographicFront"/>
              <a:lightRig rig="brightRoom" dir="t"/>
            </a:scene3d>
            <a:sp3d prstMaterial="flat">
              <a:bevelT w="69850" h="101600" prst="riblet"/>
              <a:contourClr>
                <a:srgbClr val="000000"/>
              </a:contourClr>
            </a:sp3d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69850" h="101600" prst="riblet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69850" h="101600" prst="riblet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69850" h="101600" prst="riblet"/>
                <a:contourClr>
                  <a:srgbClr val="000000"/>
                </a:contourClr>
              </a:sp3d>
            </c:spPr>
          </c:dPt>
          <c:dLbls>
            <c:dLbl>
              <c:idx val="1"/>
              <c:layout>
                <c:manualLayout>
                  <c:x val="-3.9009632336403845E-2"/>
                  <c:y val="-5.8889216509336977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3,7</a:t>
                    </a:r>
                  </a:p>
                  <a:p>
                    <a:r>
                      <a:rPr lang="en-US" dirty="0" smtClean="0"/>
                      <a:t>%</a:t>
                    </a:r>
                  </a:p>
                  <a:p>
                    <a:endParaRPr lang="en-US" dirty="0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706243969209414"/>
                      <c:h val="0.15596963561857308"/>
                    </c:manualLayout>
                  </c15:layout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 smtClean="0"/>
                      <a:t>38,4%</a:t>
                    </a:r>
                  </a:p>
                </c:rich>
              </c:tx>
              <c:dLblPos val="inEnd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PT Astra Serif" panose="020A0603040505020204" pitchFamily="18" charset="-52"/>
                    <a:ea typeface="PT Astra Serif" panose="020A0603040505020204" pitchFamily="18" charset="-52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доходы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16482.400000000001</c:v>
                </c:pt>
                <c:pt idx="1">
                  <c:v>1038.3</c:v>
                </c:pt>
                <c:pt idx="2">
                  <c:v>10938.8</c:v>
                </c:pt>
              </c:numCache>
            </c:numRef>
          </c:val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9.6959187053394957E-2"/>
          <c:y val="1.8156771514797776E-2"/>
          <c:w val="0.88721916573590376"/>
          <c:h val="0.8169075063541946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'слайд № 2публ. сл.15-17'!$B$5</c:f>
              <c:strCache>
                <c:ptCount val="1"/>
                <c:pt idx="0">
                  <c:v>2022 год (факт)
</c:v>
                </c:pt>
              </c:strCache>
            </c:strRef>
          </c:tx>
          <c:spPr>
            <a:solidFill>
              <a:srgbClr val="FFCCCC"/>
            </a:solidFill>
            <a:ln w="28575">
              <a:noFill/>
              <a:bevel/>
            </a:ln>
            <a:scene3d>
              <a:camera prst="orthographicFront"/>
              <a:lightRig rig="threePt" dir="t"/>
            </a:scene3d>
            <a:sp3d prstMaterial="metal">
              <a:bevelT w="203200" prst="convex"/>
            </a:sp3d>
          </c:spPr>
          <c:invertIfNegative val="0"/>
          <c:dPt>
            <c:idx val="0"/>
            <c:invertIfNegative val="0"/>
            <c:bubble3D val="0"/>
          </c:dPt>
          <c:dLbls>
            <c:dLbl>
              <c:idx val="0"/>
              <c:layout>
                <c:manualLayout>
                  <c:x val="2.0171362116158959E-2"/>
                  <c:y val="-6.411130664320281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400" b="1">
                      <a:latin typeface="PT Astra Serif" panose="020A0603040505020204" pitchFamily="18" charset="-52"/>
                      <a:ea typeface="PT Astra Serif" panose="020A0603040505020204" pitchFamily="18" charset="-52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val>
            <c:numRef>
              <c:f>'слайд № 2публ. сл.15-17'!$B$6</c:f>
              <c:numCache>
                <c:formatCode>#\ ##0.0</c:formatCode>
                <c:ptCount val="1"/>
                <c:pt idx="0">
                  <c:v>5891.9</c:v>
                </c:pt>
              </c:numCache>
            </c:numRef>
          </c:val>
          <c:shape val="cylinder"/>
        </c:ser>
        <c:ser>
          <c:idx val="2"/>
          <c:order val="1"/>
          <c:tx>
            <c:strRef>
              <c:f>'слайд № 2публ. сл.15-17'!$C$5</c:f>
              <c:strCache>
                <c:ptCount val="1"/>
                <c:pt idx="0">
                  <c:v>2023 год (в редакции решения
Тульской городской Думы 
от 30.08.2023 № 52/1160)
</c:v>
                </c:pt>
              </c:strCache>
            </c:strRef>
          </c:tx>
          <c:spPr>
            <a:solidFill>
              <a:srgbClr val="AC75D5"/>
            </a:solidFill>
            <a:ln w="38100">
              <a:noFill/>
            </a:ln>
            <a:effectLst/>
            <a:scene3d>
              <a:camera prst="orthographicFront"/>
              <a:lightRig rig="threePt" dir="t"/>
            </a:scene3d>
            <a:sp3d>
              <a:bevelT w="330200" prst="relaxedInset"/>
              <a:bevelB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AC75D5"/>
              </a:solidFill>
              <a:ln w="38100"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30200" prst="riblet"/>
                <a:bevelB/>
              </a:sp3d>
            </c:spPr>
          </c:dPt>
          <c:dLbls>
            <c:dLbl>
              <c:idx val="0"/>
              <c:layout>
                <c:manualLayout>
                  <c:x val="2.1233012753851536E-2"/>
                  <c:y val="-5.87070847794560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>
                    <a:latin typeface="PT Astra Serif" panose="020A0603040505020204" pitchFamily="18" charset="-52"/>
                    <a:ea typeface="PT Astra Serif" panose="020A0603040505020204" pitchFamily="18" charset="-52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val>
            <c:numRef>
              <c:f>'слайд № 2публ. сл.15-17'!$C$6</c:f>
              <c:numCache>
                <c:formatCode>#\ ##0.0</c:formatCode>
                <c:ptCount val="1"/>
                <c:pt idx="0">
                  <c:v>7089.9</c:v>
                </c:pt>
              </c:numCache>
            </c:numRef>
          </c:val>
          <c:shape val="cylinder"/>
        </c:ser>
        <c:ser>
          <c:idx val="3"/>
          <c:order val="2"/>
          <c:tx>
            <c:strRef>
              <c:f>'слайд № 2публ. сл.15-17'!$D$5</c:f>
              <c:strCache>
                <c:ptCount val="1"/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val>
            <c:numRef>
              <c:f>'слайд № 2публ. сл.15-17'!$D$6</c:f>
            </c:numRef>
          </c:val>
          <c:shape val="cylinder"/>
        </c:ser>
        <c:ser>
          <c:idx val="1"/>
          <c:order val="3"/>
          <c:tx>
            <c:strRef>
              <c:f>'слайд № 2публ. сл.15-17'!$E$5</c:f>
              <c:strCache>
                <c:ptCount val="1"/>
                <c:pt idx="0">
                  <c:v>2024 год</c:v>
                </c:pt>
              </c:strCache>
            </c:strRef>
          </c:tx>
          <c:spPr>
            <a:solidFill>
              <a:srgbClr val="FF9999"/>
            </a:solidFill>
            <a:ln w="25400">
              <a:noFill/>
            </a:ln>
            <a:scene3d>
              <a:camera prst="orthographicFront"/>
              <a:lightRig rig="threePt" dir="t"/>
            </a:scene3d>
            <a:sp3d>
              <a:bevelT w="209550" prst="angle"/>
              <a:bevelB/>
            </a:sp3d>
          </c:spPr>
          <c:invertIfNegative val="0"/>
          <c:dLbls>
            <c:dLbl>
              <c:idx val="0"/>
              <c:layout>
                <c:manualLayout>
                  <c:x val="1.9109711478466303E-2"/>
                  <c:y val="-6.19862121721042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>
                    <a:latin typeface="PT Astra Serif" panose="020A0603040505020204" pitchFamily="18" charset="-52"/>
                    <a:ea typeface="PT Astra Serif" panose="020A0603040505020204" pitchFamily="18" charset="-52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val>
            <c:numRef>
              <c:f>'слайд № 2публ. сл.15-17'!$E$6</c:f>
              <c:numCache>
                <c:formatCode>#\ ##0.0</c:formatCode>
                <c:ptCount val="1"/>
                <c:pt idx="0">
                  <c:v>8389.9</c:v>
                </c:pt>
              </c:numCache>
            </c:numRef>
          </c:val>
        </c:ser>
        <c:ser>
          <c:idx val="4"/>
          <c:order val="4"/>
          <c:tx>
            <c:strRef>
              <c:f>'слайд № 2публ. сл.15-17'!$F$5</c:f>
              <c:strCache>
                <c:ptCount val="1"/>
                <c:pt idx="0">
                  <c:v> 2025 год</c:v>
                </c:pt>
              </c:strCache>
            </c:strRef>
          </c:tx>
          <c:spPr>
            <a:solidFill>
              <a:srgbClr val="5B9BD5">
                <a:lumMod val="60000"/>
                <a:lumOff val="40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09550" h="139700" prst="divot"/>
              <a:bevelB/>
            </a:sp3d>
          </c:spPr>
          <c:invertIfNegative val="0"/>
          <c:dLbls>
            <c:dLbl>
              <c:idx val="0"/>
              <c:layout>
                <c:manualLayout>
                  <c:x val="3.7157772319240188E-2"/>
                  <c:y val="-6.19862121721042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>
                    <a:latin typeface="PT Astra Serif" panose="020A0603040505020204" pitchFamily="18" charset="-52"/>
                    <a:ea typeface="PT Astra Serif" panose="020A0603040505020204" pitchFamily="18" charset="-52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val>
            <c:numRef>
              <c:f>'слайд № 2публ. сл.15-17'!$F$6</c:f>
              <c:numCache>
                <c:formatCode>#\ ##0.0</c:formatCode>
                <c:ptCount val="1"/>
                <c:pt idx="0">
                  <c:v>9069.9</c:v>
                </c:pt>
              </c:numCache>
            </c:numRef>
          </c:val>
        </c:ser>
        <c:ser>
          <c:idx val="5"/>
          <c:order val="5"/>
          <c:tx>
            <c:strRef>
              <c:f>'слайд № 2публ. сл.15-17'!$G$5</c:f>
              <c:strCache>
                <c:ptCount val="1"/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val>
            <c:numRef>
              <c:f>'слайд № 2публ. сл.15-17'!$G$6</c:f>
            </c:numRef>
          </c:val>
        </c:ser>
        <c:ser>
          <c:idx val="6"/>
          <c:order val="6"/>
          <c:tx>
            <c:strRef>
              <c:f>'слайд № 2публ. сл.15-17'!$H$5</c:f>
              <c:strCache>
                <c:ptCount val="1"/>
                <c:pt idx="0">
                  <c:v> 2026 год</c:v>
                </c:pt>
              </c:strCache>
            </c:strRef>
          </c:tx>
          <c:spPr>
            <a:solidFill>
              <a:srgbClr val="70AD47">
                <a:lumMod val="40000"/>
                <a:lumOff val="60000"/>
              </a:srgbClr>
            </a:solidFill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invertIfNegative val="0"/>
          <c:dPt>
            <c:idx val="0"/>
            <c:invertIfNegative val="0"/>
            <c:bubble3D val="0"/>
          </c:dPt>
          <c:dLbls>
            <c:dLbl>
              <c:idx val="0"/>
              <c:layout>
                <c:manualLayout>
                  <c:x val="3.6096121681547452E-2"/>
                  <c:y val="-7.42274445585048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>
                    <a:latin typeface="PT Astra Serif" panose="020A0603040505020204" pitchFamily="18" charset="-52"/>
                    <a:ea typeface="PT Astra Serif" panose="020A0603040505020204" pitchFamily="18" charset="-52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val>
            <c:numRef>
              <c:f>'слайд № 2публ. сл.15-17'!$H$6</c:f>
              <c:numCache>
                <c:formatCode>#\ ##0.0</c:formatCode>
                <c:ptCount val="1"/>
                <c:pt idx="0">
                  <c:v>9599.9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2"/>
        <c:shape val="box"/>
        <c:axId val="448016392"/>
        <c:axId val="448925208"/>
        <c:axId val="0"/>
      </c:bar3DChart>
      <c:catAx>
        <c:axId val="4480163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low"/>
        <c:crossAx val="448925208"/>
        <c:crosses val="autoZero"/>
        <c:auto val="1"/>
        <c:lblAlgn val="ctr"/>
        <c:lblOffset val="100"/>
        <c:noMultiLvlLbl val="0"/>
      </c:catAx>
      <c:valAx>
        <c:axId val="448925208"/>
        <c:scaling>
          <c:orientation val="minMax"/>
          <c:max val="10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>
              <a:outerShdw blurRad="76200" dist="12700" dir="8100000" sy="-23000" kx="800400" algn="br" rotWithShape="0">
                <a:prstClr val="black">
                  <a:alpha val="20000"/>
                </a:prstClr>
              </a:outerShdw>
            </a:effectLst>
          </c:spPr>
        </c:majorGridlines>
        <c:numFmt formatCode="#\ ##0.0" sourceLinked="1"/>
        <c:majorTickMark val="none"/>
        <c:minorTickMark val="none"/>
        <c:tickLblPos val="nextTo"/>
        <c:spPr>
          <a:noFill/>
          <a:ln>
            <a:noFill/>
          </a:ln>
          <a:effectLst>
            <a:outerShdw blurRad="50800" dist="50800" dir="5400000" algn="ctr" rotWithShape="0">
              <a:schemeClr val="bg2"/>
            </a:outerShdw>
          </a:effectLst>
        </c:spPr>
        <c:txPr>
          <a:bodyPr rot="0" vert="horz"/>
          <a:lstStyle/>
          <a:p>
            <a:pPr>
              <a:defRPr sz="1400" b="1" i="0" u="none" strike="noStrike" baseline="0">
                <a:solidFill>
                  <a:srgbClr val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/>
              </a:defRPr>
            </a:pPr>
            <a:endParaRPr lang="ru-RU"/>
          </a:p>
        </c:txPr>
        <c:crossAx val="448016392"/>
        <c:crosses val="autoZero"/>
        <c:crossBetween val="between"/>
        <c:majorUnit val="1000"/>
      </c:valAx>
    </c:plotArea>
    <c:legend>
      <c:legendPos val="b"/>
      <c:layout>
        <c:manualLayout>
          <c:xMode val="edge"/>
          <c:yMode val="edge"/>
          <c:x val="3.0125716154410481E-2"/>
          <c:y val="0.86364101122680093"/>
          <c:w val="0.96987428384558949"/>
          <c:h val="0.13635898877319907"/>
        </c:manualLayout>
      </c:layout>
      <c:overlay val="0"/>
      <c:spPr>
        <a:noFill/>
        <a:ln w="25400">
          <a:noFill/>
        </a:ln>
      </c:spPr>
      <c:txPr>
        <a:bodyPr/>
        <a:lstStyle/>
        <a:p>
          <a:pPr>
            <a:defRPr sz="1400" b="1" i="0" u="none" strike="noStrike" baseline="0">
              <a:solidFill>
                <a:srgbClr val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latin typeface="PT Astra Serif" panose="020A0603040505020204" pitchFamily="18" charset="-52"/>
                <a:ea typeface="PT Astra Serif" panose="020A0603040505020204" pitchFamily="18" charset="-52"/>
              </a:defRPr>
            </a:pPr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Расходы на 1 жителя</a:t>
            </a:r>
          </a:p>
        </c:rich>
      </c:tx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"/>
          <c:y val="0.17138373745275898"/>
          <c:w val="0.96648820146738035"/>
          <c:h val="0.70863145266317396"/>
        </c:manualLayout>
      </c:layout>
      <c:lineChart>
        <c:grouping val="stacked"/>
        <c:varyColors val="0"/>
        <c:ser>
          <c:idx val="0"/>
          <c:order val="0"/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'слайд №3 публ. сл.15-17'!$A$14:$A$18</c:f>
              <c:strCache>
                <c:ptCount val="5"/>
                <c:pt idx="0">
                  <c:v>2022 год (факт)</c:v>
                </c:pt>
                <c:pt idx="1">
                  <c:v>2023 год (в редакции решения Тульской городской Думы от 30.08.2023 № 52/1160)</c:v>
                </c:pt>
                <c:pt idx="2">
                  <c:v> 2024 год</c:v>
                </c:pt>
                <c:pt idx="3">
                  <c:v> 2025 год</c:v>
                </c:pt>
                <c:pt idx="4">
                  <c:v> 2026 год</c:v>
                </c:pt>
              </c:strCache>
            </c:strRef>
          </c:cat>
          <c:val>
            <c:numRef>
              <c:f>'слайд №3 публ. сл.15-17'!$B$14:$B$18</c:f>
            </c:numRef>
          </c:val>
          <c:smooth val="0"/>
        </c:ser>
        <c:ser>
          <c:idx val="1"/>
          <c:order val="1"/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latin typeface="PT Astra Serif" panose="020A0603040505020204" pitchFamily="18" charset="-52"/>
                    <a:ea typeface="PT Astra Serif" panose="020A0603040505020204" pitchFamily="18" charset="-52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'слайд №3 публ. сл.15-17'!$A$14:$A$18</c:f>
              <c:strCache>
                <c:ptCount val="5"/>
                <c:pt idx="0">
                  <c:v>2022 год (факт)</c:v>
                </c:pt>
                <c:pt idx="1">
                  <c:v>2023 год (в редакции решения Тульской городской Думы от 30.08.2023 № 52/1160)</c:v>
                </c:pt>
                <c:pt idx="2">
                  <c:v> 2024 год</c:v>
                </c:pt>
                <c:pt idx="3">
                  <c:v> 2025 год</c:v>
                </c:pt>
                <c:pt idx="4">
                  <c:v> 2026 год</c:v>
                </c:pt>
              </c:strCache>
            </c:strRef>
          </c:cat>
          <c:val>
            <c:numRef>
              <c:f>'слайд №3 публ. сл.15-17'!$C$14:$C$18</c:f>
              <c:numCache>
                <c:formatCode>0.0</c:formatCode>
                <c:ptCount val="5"/>
                <c:pt idx="0">
                  <c:v>45.8</c:v>
                </c:pt>
                <c:pt idx="1">
                  <c:v>52.6</c:v>
                </c:pt>
                <c:pt idx="2">
                  <c:v>57</c:v>
                </c:pt>
                <c:pt idx="3">
                  <c:v>52.7</c:v>
                </c:pt>
                <c:pt idx="4">
                  <c:v>54.8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upDownBars>
          <c:gapWidth val="219"/>
          <c:upBars>
            <c:spPr>
              <a:solidFill>
                <a:schemeClr val="lt1"/>
              </a:solidFill>
              <a:ln w="9525">
                <a:solidFill>
                  <a:schemeClr val="tx1">
                    <a:lumMod val="15000"/>
                    <a:lumOff val="85000"/>
                  </a:schemeClr>
                </a:solidFill>
              </a:ln>
              <a:effectLst/>
            </c:spPr>
          </c:upBars>
          <c:downBars>
            <c:spPr>
              <a:solidFill>
                <a:schemeClr val="dk1">
                  <a:lumMod val="65000"/>
                  <a:lumOff val="35000"/>
                </a:schemeClr>
              </a:solidFill>
              <a:ln w="9525">
                <a:solidFill>
                  <a:schemeClr val="tx1">
                    <a:lumMod val="65000"/>
                    <a:lumOff val="35000"/>
                  </a:schemeClr>
                </a:solidFill>
              </a:ln>
              <a:effectLst/>
            </c:spPr>
          </c:downBars>
        </c:upDownBars>
        <c:marker val="1"/>
        <c:smooth val="0"/>
        <c:axId val="448926384"/>
        <c:axId val="448926776"/>
      </c:lineChart>
      <c:catAx>
        <c:axId val="448926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vert="horz"/>
          <a:lstStyle/>
          <a:p>
            <a:pPr algn="ctr">
              <a:defRPr lang="ru-RU" sz="600" b="0" i="0" u="none" strike="noStrike" kern="1200" baseline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defRPr>
            </a:pPr>
            <a:endParaRPr lang="ru-RU"/>
          </a:p>
        </c:txPr>
        <c:crossAx val="448926776"/>
        <c:crosses val="autoZero"/>
        <c:auto val="1"/>
        <c:lblAlgn val="ctr"/>
        <c:lblOffset val="100"/>
        <c:noMultiLvlLbl val="0"/>
      </c:catAx>
      <c:valAx>
        <c:axId val="448926776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</a:ln>
            <a:effectLst/>
          </c:spPr>
        </c:majorGridlines>
        <c:numFmt formatCode="#,##0.0" sourceLinked="0"/>
        <c:majorTickMark val="none"/>
        <c:minorTickMark val="none"/>
        <c:tickLblPos val="nextTo"/>
        <c:crossAx val="44892638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zero"/>
    <c:showDLblsOverMax val="0"/>
  </c:chart>
  <c:spPr>
    <a:gradFill>
      <a:gsLst>
        <a:gs pos="0">
          <a:schemeClr val="accent3">
            <a:lumMod val="5000"/>
            <a:lumOff val="95000"/>
          </a:schemeClr>
        </a:gs>
        <a:gs pos="74000">
          <a:schemeClr val="accent3">
            <a:lumMod val="45000"/>
            <a:lumOff val="55000"/>
          </a:schemeClr>
        </a:gs>
        <a:gs pos="83000">
          <a:schemeClr val="accent3">
            <a:lumMod val="45000"/>
            <a:lumOff val="55000"/>
          </a:schemeClr>
        </a:gs>
        <a:gs pos="100000">
          <a:schemeClr val="accent3">
            <a:lumMod val="30000"/>
            <a:lumOff val="70000"/>
          </a:schemeClr>
        </a:gs>
      </a:gsLst>
      <a:lin ang="5400000" scaled="1"/>
    </a:gradFill>
    <a:ln w="9525" cap="flat" cmpd="sng" algn="ctr">
      <a:gradFill flip="none" rotWithShape="1">
        <a:gsLst>
          <a:gs pos="0">
            <a:schemeClr val="accent3">
              <a:lumMod val="5000"/>
              <a:lumOff val="95000"/>
            </a:schemeClr>
          </a:gs>
          <a:gs pos="74000">
            <a:schemeClr val="accent3">
              <a:lumMod val="45000"/>
              <a:lumOff val="55000"/>
            </a:schemeClr>
          </a:gs>
          <a:gs pos="83000">
            <a:schemeClr val="accent3">
              <a:lumMod val="45000"/>
              <a:lumOff val="55000"/>
            </a:schemeClr>
          </a:gs>
          <a:gs pos="100000">
            <a:schemeClr val="accent3">
              <a:lumMod val="30000"/>
              <a:lumOff val="70000"/>
            </a:schemeClr>
          </a:gs>
        </a:gsLst>
        <a:lin ang="5400000" scaled="1"/>
        <a:tileRect/>
      </a:gradFill>
      <a:round/>
    </a:ln>
    <a:effectLst/>
  </c:spPr>
  <c:txPr>
    <a:bodyPr/>
    <a:lstStyle/>
    <a:p>
      <a:pPr>
        <a:defRPr sz="1200" b="0" i="0" u="none" strike="noStrike" baseline="0">
          <a:solidFill>
            <a:schemeClr val="tx1"/>
          </a:solidFill>
          <a:latin typeface="Times New Roman" panose="02020603050405020304" pitchFamily="18" charset="0"/>
          <a:ea typeface="Calibri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latin typeface="PT Astra Serif" panose="020A0603040505020204" pitchFamily="18" charset="-52"/>
                <a:ea typeface="PT Astra Serif" panose="020A0603040505020204" pitchFamily="18" charset="-52"/>
              </a:defRPr>
            </a:pPr>
            <a:r>
              <a:rPr lang="ru-RU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Доходы </a:t>
            </a:r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на 1 жителя</a:t>
            </a:r>
          </a:p>
        </c:rich>
      </c:tx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"/>
          <c:y val="0.17138373745275898"/>
          <c:w val="0.96648820146738035"/>
          <c:h val="0.70863145266317396"/>
        </c:manualLayout>
      </c:layout>
      <c:lineChart>
        <c:grouping val="stacked"/>
        <c:varyColors val="0"/>
        <c:ser>
          <c:idx val="0"/>
          <c:order val="0"/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'слайд №3 публ. сл.15-17'!$A$14:$A$18</c:f>
              <c:strCache>
                <c:ptCount val="5"/>
                <c:pt idx="0">
                  <c:v>2022 год (факт)</c:v>
                </c:pt>
                <c:pt idx="1">
                  <c:v>2023 год (в редакции 
решения Тульской городской 
Думы от 30.08.2023 № 52/1160)</c:v>
                </c:pt>
                <c:pt idx="2">
                  <c:v> 2024 год</c:v>
                </c:pt>
                <c:pt idx="3">
                  <c:v> 2025 год</c:v>
                </c:pt>
                <c:pt idx="4">
                  <c:v> 2026 год</c:v>
                </c:pt>
              </c:strCache>
            </c:strRef>
          </c:cat>
          <c:val>
            <c:numRef>
              <c:f>'слайд №3 публ. сл.15-17'!$B$14:$B$18</c:f>
            </c:numRef>
          </c:val>
          <c:smooth val="0"/>
        </c:ser>
        <c:ser>
          <c:idx val="1"/>
          <c:order val="1"/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latin typeface="PT Astra Serif" panose="020A0603040505020204" pitchFamily="18" charset="-52"/>
                    <a:ea typeface="PT Astra Serif" panose="020A0603040505020204" pitchFamily="18" charset="-52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'слайд №3 публ. сл.15-17'!$A$14:$A$18</c:f>
              <c:strCache>
                <c:ptCount val="5"/>
                <c:pt idx="0">
                  <c:v>2022 год (факт)</c:v>
                </c:pt>
                <c:pt idx="1">
                  <c:v>2023 год (в редакции 
решения Тульской городской 
Думы от 30.08.2023 № 52/1160)</c:v>
                </c:pt>
                <c:pt idx="2">
                  <c:v> 2024 год</c:v>
                </c:pt>
                <c:pt idx="3">
                  <c:v> 2025 год</c:v>
                </c:pt>
                <c:pt idx="4">
                  <c:v> 2026 год</c:v>
                </c:pt>
              </c:strCache>
            </c:strRef>
          </c:cat>
          <c:val>
            <c:numRef>
              <c:f>'слайд №3 публ. сл.15-17'!$C$14:$C$18</c:f>
              <c:numCache>
                <c:formatCode>0.0</c:formatCode>
                <c:ptCount val="5"/>
                <c:pt idx="0" formatCode="General">
                  <c:v>44.8</c:v>
                </c:pt>
                <c:pt idx="1">
                  <c:v>49.5</c:v>
                </c:pt>
                <c:pt idx="2">
                  <c:v>54.5</c:v>
                </c:pt>
                <c:pt idx="3">
                  <c:v>51.4</c:v>
                </c:pt>
                <c:pt idx="4">
                  <c:v>53.8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upDownBars>
          <c:gapWidth val="219"/>
          <c:upBars>
            <c:spPr>
              <a:solidFill>
                <a:schemeClr val="lt1"/>
              </a:solidFill>
              <a:ln w="9525">
                <a:solidFill>
                  <a:schemeClr val="tx1">
                    <a:lumMod val="15000"/>
                    <a:lumOff val="85000"/>
                  </a:schemeClr>
                </a:solidFill>
              </a:ln>
              <a:effectLst/>
            </c:spPr>
          </c:upBars>
          <c:downBars>
            <c:spPr>
              <a:solidFill>
                <a:schemeClr val="dk1">
                  <a:lumMod val="65000"/>
                  <a:lumOff val="35000"/>
                </a:schemeClr>
              </a:solidFill>
              <a:ln w="9525">
                <a:solidFill>
                  <a:schemeClr val="tx1">
                    <a:lumMod val="65000"/>
                    <a:lumOff val="35000"/>
                  </a:schemeClr>
                </a:solidFill>
              </a:ln>
              <a:effectLst/>
            </c:spPr>
          </c:downBars>
        </c:upDownBars>
        <c:marker val="1"/>
        <c:smooth val="0"/>
        <c:axId val="448927560"/>
        <c:axId val="448927952"/>
      </c:lineChart>
      <c:catAx>
        <c:axId val="448927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vert="horz"/>
          <a:lstStyle/>
          <a:p>
            <a:pPr>
              <a:defRPr sz="600">
                <a:latin typeface="PT Astra Serif" panose="020A0603040505020204" pitchFamily="18" charset="-52"/>
                <a:ea typeface="PT Astra Serif" panose="020A0603040505020204" pitchFamily="18" charset="-52"/>
              </a:defRPr>
            </a:pPr>
            <a:endParaRPr lang="ru-RU"/>
          </a:p>
        </c:txPr>
        <c:crossAx val="448927952"/>
        <c:crosses val="autoZero"/>
        <c:auto val="1"/>
        <c:lblAlgn val="ctr"/>
        <c:lblOffset val="100"/>
        <c:noMultiLvlLbl val="0"/>
      </c:catAx>
      <c:valAx>
        <c:axId val="448927952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</a:ln>
            <a:effectLst/>
          </c:spPr>
        </c:majorGridlines>
        <c:numFmt formatCode="#,##0.0" sourceLinked="0"/>
        <c:majorTickMark val="none"/>
        <c:minorTickMark val="none"/>
        <c:tickLblPos val="nextTo"/>
        <c:crossAx val="44892756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zero"/>
    <c:showDLblsOverMax val="0"/>
  </c:chart>
  <c:spPr>
    <a:gradFill>
      <a:gsLst>
        <a:gs pos="0">
          <a:schemeClr val="accent3">
            <a:lumMod val="5000"/>
            <a:lumOff val="95000"/>
          </a:schemeClr>
        </a:gs>
        <a:gs pos="74000">
          <a:schemeClr val="accent3">
            <a:lumMod val="45000"/>
            <a:lumOff val="55000"/>
          </a:schemeClr>
        </a:gs>
        <a:gs pos="83000">
          <a:schemeClr val="accent3">
            <a:lumMod val="45000"/>
            <a:lumOff val="55000"/>
          </a:schemeClr>
        </a:gs>
        <a:gs pos="100000">
          <a:schemeClr val="accent3">
            <a:lumMod val="30000"/>
            <a:lumOff val="70000"/>
          </a:schemeClr>
        </a:gs>
      </a:gsLst>
      <a:lin ang="5400000" scaled="1"/>
    </a:gradFill>
    <a:ln w="9525" cap="flat" cmpd="sng" algn="ctr">
      <a:gradFill flip="none" rotWithShape="1">
        <a:gsLst>
          <a:gs pos="0">
            <a:schemeClr val="accent3">
              <a:lumMod val="5000"/>
              <a:lumOff val="95000"/>
            </a:schemeClr>
          </a:gs>
          <a:gs pos="74000">
            <a:schemeClr val="accent3">
              <a:lumMod val="45000"/>
              <a:lumOff val="55000"/>
            </a:schemeClr>
          </a:gs>
          <a:gs pos="83000">
            <a:schemeClr val="accent3">
              <a:lumMod val="45000"/>
              <a:lumOff val="55000"/>
            </a:schemeClr>
          </a:gs>
          <a:gs pos="100000">
            <a:schemeClr val="accent3">
              <a:lumMod val="30000"/>
              <a:lumOff val="70000"/>
            </a:schemeClr>
          </a:gs>
        </a:gsLst>
        <a:lin ang="5400000" scaled="1"/>
        <a:tileRect/>
      </a:gradFill>
      <a:round/>
    </a:ln>
    <a:effectLst/>
  </c:spPr>
  <c:txPr>
    <a:bodyPr/>
    <a:lstStyle/>
    <a:p>
      <a:pPr>
        <a:defRPr sz="1200" b="0" i="0" u="none" strike="noStrike" baseline="0">
          <a:solidFill>
            <a:schemeClr val="tx1"/>
          </a:solidFill>
          <a:latin typeface="Times New Roman" panose="02020603050405020304" pitchFamily="18" charset="0"/>
          <a:ea typeface="Calibri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3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23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2A8D9F9-C2F5-4175-812D-3AAF4C56296C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BD5BDE3-FB37-4440-80D1-F17211038EB4}">
      <dgm:prSet phldrT="[Текст]"/>
      <dgm:spPr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pPr algn="ctr"/>
          <a:r>
            <a:rPr lang="ru-RU" dirty="0" smtClean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rPr>
            <a:t>Налоговые доходы</a:t>
          </a:r>
          <a:endParaRPr lang="ru-RU" dirty="0">
            <a:latin typeface="PT Astra Serif" panose="020A0603040505020204" pitchFamily="18" charset="-52"/>
            <a:ea typeface="PT Astra Serif" panose="020A0603040505020204" pitchFamily="18" charset="-52"/>
            <a:cs typeface="Times New Roman" panose="02020603050405020304" pitchFamily="18" charset="0"/>
          </a:endParaRPr>
        </a:p>
      </dgm:t>
    </dgm:pt>
    <dgm:pt modelId="{18FB456D-5D17-40A1-8EE8-A5955D9F71BB}" type="parTrans" cxnId="{0D7DA40D-39FB-4A9B-9022-C705A9D1C479}">
      <dgm:prSet/>
      <dgm:spPr/>
      <dgm:t>
        <a:bodyPr/>
        <a:lstStyle/>
        <a:p>
          <a:endParaRPr lang="ru-RU"/>
        </a:p>
      </dgm:t>
    </dgm:pt>
    <dgm:pt modelId="{9CA3B0CA-F089-4E65-B772-41C74DC9BD11}" type="sibTrans" cxnId="{0D7DA40D-39FB-4A9B-9022-C705A9D1C479}">
      <dgm:prSet/>
      <dgm:spPr/>
      <dgm:t>
        <a:bodyPr/>
        <a:lstStyle/>
        <a:p>
          <a:endParaRPr lang="ru-RU"/>
        </a:p>
      </dgm:t>
    </dgm:pt>
    <dgm:pt modelId="{1BF8F06C-AF06-482F-88E2-5FAC8389CA2D}">
      <dgm:prSet phldrT="[Текст]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just"/>
          <a:r>
            <a:rPr lang="ru-RU" dirty="0" smtClean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rPr>
            <a:t>федеральные налоги и сборы (НДС, акцизы, НДФЛ, налог на прибыль организации,  налоги, предусмотренные специальными налоговыми режимами  и т.д.)</a:t>
          </a:r>
          <a:endParaRPr lang="ru-RU" dirty="0">
            <a:solidFill>
              <a:sysClr val="windowText" lastClr="000000"/>
            </a:solidFill>
            <a:latin typeface="PT Astra Serif" panose="020A0603040505020204" pitchFamily="18" charset="-52"/>
            <a:ea typeface="PT Astra Serif" panose="020A0603040505020204" pitchFamily="18" charset="-52"/>
            <a:cs typeface="Times New Roman" panose="02020603050405020304" pitchFamily="18" charset="0"/>
          </a:endParaRPr>
        </a:p>
      </dgm:t>
    </dgm:pt>
    <dgm:pt modelId="{1C88E3E5-B23A-40CE-B013-D5F45D71E780}" type="parTrans" cxnId="{8E60D744-DB57-4D46-A086-C296E6BD52D9}">
      <dgm:prSet/>
      <dgm:spPr/>
      <dgm:t>
        <a:bodyPr/>
        <a:lstStyle/>
        <a:p>
          <a:endParaRPr lang="ru-RU"/>
        </a:p>
      </dgm:t>
    </dgm:pt>
    <dgm:pt modelId="{8B95C753-C66F-4D58-9D7E-4AC0FA241946}" type="sibTrans" cxnId="{8E60D744-DB57-4D46-A086-C296E6BD52D9}">
      <dgm:prSet/>
      <dgm:spPr/>
      <dgm:t>
        <a:bodyPr/>
        <a:lstStyle/>
        <a:p>
          <a:endParaRPr lang="ru-RU"/>
        </a:p>
      </dgm:t>
    </dgm:pt>
    <dgm:pt modelId="{2D507158-1453-418A-A422-95E1E4AF2BFB}">
      <dgm:prSet phldrT="[Текст]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just"/>
          <a:r>
            <a:rPr lang="ru-RU" dirty="0" smtClean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rPr>
            <a:t>региональные налоги (налог на имущество организаций, транспортный налог, налог на игорный бизнес)</a:t>
          </a:r>
          <a:endParaRPr lang="ru-RU" dirty="0">
            <a:solidFill>
              <a:sysClr val="windowText" lastClr="000000"/>
            </a:solidFill>
            <a:latin typeface="PT Astra Serif" panose="020A0603040505020204" pitchFamily="18" charset="-52"/>
            <a:ea typeface="PT Astra Serif" panose="020A0603040505020204" pitchFamily="18" charset="-52"/>
            <a:cs typeface="Times New Roman" panose="02020603050405020304" pitchFamily="18" charset="0"/>
          </a:endParaRPr>
        </a:p>
      </dgm:t>
    </dgm:pt>
    <dgm:pt modelId="{13BA910C-6693-44D6-B9D3-6F6BD25F746A}" type="parTrans" cxnId="{143D5B0F-0B98-4B2A-B454-38D566E767F9}">
      <dgm:prSet/>
      <dgm:spPr/>
      <dgm:t>
        <a:bodyPr/>
        <a:lstStyle/>
        <a:p>
          <a:endParaRPr lang="ru-RU"/>
        </a:p>
      </dgm:t>
    </dgm:pt>
    <dgm:pt modelId="{3A55E0D1-68D0-4718-82E6-7F448A0E470C}" type="sibTrans" cxnId="{143D5B0F-0B98-4B2A-B454-38D566E767F9}">
      <dgm:prSet/>
      <dgm:spPr/>
      <dgm:t>
        <a:bodyPr/>
        <a:lstStyle/>
        <a:p>
          <a:endParaRPr lang="ru-RU"/>
        </a:p>
      </dgm:t>
    </dgm:pt>
    <dgm:pt modelId="{A2A5EA7D-F8D8-4DE0-8D67-2C7091C17AFE}">
      <dgm:prSet phldrT="[Текст]"/>
      <dgm:spPr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pPr algn="ctr"/>
          <a:r>
            <a:rPr lang="ru-RU" dirty="0" smtClean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rPr>
            <a:t>Неналоговые доходы</a:t>
          </a:r>
          <a:endParaRPr lang="ru-RU" dirty="0">
            <a:latin typeface="PT Astra Serif" panose="020A0603040505020204" pitchFamily="18" charset="-52"/>
            <a:ea typeface="PT Astra Serif" panose="020A0603040505020204" pitchFamily="18" charset="-52"/>
            <a:cs typeface="Times New Roman" panose="02020603050405020304" pitchFamily="18" charset="0"/>
          </a:endParaRPr>
        </a:p>
      </dgm:t>
    </dgm:pt>
    <dgm:pt modelId="{68EA61E4-3492-4E95-BA40-F1F4F0586FE6}" type="parTrans" cxnId="{BA771A65-17B7-4596-A50F-6191A275D487}">
      <dgm:prSet/>
      <dgm:spPr/>
      <dgm:t>
        <a:bodyPr/>
        <a:lstStyle/>
        <a:p>
          <a:endParaRPr lang="ru-RU"/>
        </a:p>
      </dgm:t>
    </dgm:pt>
    <dgm:pt modelId="{60624A46-F218-4B8B-8897-DD1BCCAAEE05}" type="sibTrans" cxnId="{BA771A65-17B7-4596-A50F-6191A275D487}">
      <dgm:prSet/>
      <dgm:spPr/>
      <dgm:t>
        <a:bodyPr/>
        <a:lstStyle/>
        <a:p>
          <a:endParaRPr lang="ru-RU"/>
        </a:p>
      </dgm:t>
    </dgm:pt>
    <dgm:pt modelId="{DB2C5A1B-366F-406C-A548-B3D4E064CBCF}">
      <dgm:prSet phldrT="[Текст]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just"/>
          <a:r>
            <a:rPr lang="ru-RU" dirty="0" smtClean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rPr>
            <a:t>доходы от продажи государственного и муниципального имущества</a:t>
          </a:r>
          <a:endParaRPr lang="ru-RU" dirty="0">
            <a:solidFill>
              <a:sysClr val="windowText" lastClr="000000"/>
            </a:solidFill>
            <a:latin typeface="PT Astra Serif" panose="020A0603040505020204" pitchFamily="18" charset="-52"/>
            <a:ea typeface="PT Astra Serif" panose="020A0603040505020204" pitchFamily="18" charset="-52"/>
            <a:cs typeface="Times New Roman" panose="02020603050405020304" pitchFamily="18" charset="0"/>
          </a:endParaRPr>
        </a:p>
      </dgm:t>
    </dgm:pt>
    <dgm:pt modelId="{8D4C51B1-E641-449B-8DE7-D2E7D95C77BF}" type="parTrans" cxnId="{75F32DF0-5D86-4F1C-896A-36CBAF1DE720}">
      <dgm:prSet/>
      <dgm:spPr/>
      <dgm:t>
        <a:bodyPr/>
        <a:lstStyle/>
        <a:p>
          <a:endParaRPr lang="ru-RU"/>
        </a:p>
      </dgm:t>
    </dgm:pt>
    <dgm:pt modelId="{6F828DD3-2C35-4149-ACE1-99289AB96464}" type="sibTrans" cxnId="{75F32DF0-5D86-4F1C-896A-36CBAF1DE720}">
      <dgm:prSet/>
      <dgm:spPr/>
      <dgm:t>
        <a:bodyPr/>
        <a:lstStyle/>
        <a:p>
          <a:endParaRPr lang="ru-RU"/>
        </a:p>
      </dgm:t>
    </dgm:pt>
    <dgm:pt modelId="{FB6E50C5-C90F-42FF-B06E-A803AE070F47}">
      <dgm:prSet phldrT="[Текст]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just"/>
          <a:r>
            <a:rPr lang="ru-RU" dirty="0" smtClean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rPr>
            <a:t>доходы от использования государственного и муниципального имущества</a:t>
          </a:r>
          <a:endParaRPr lang="ru-RU" dirty="0">
            <a:solidFill>
              <a:sysClr val="windowText" lastClr="000000"/>
            </a:solidFill>
            <a:latin typeface="PT Astra Serif" panose="020A0603040505020204" pitchFamily="18" charset="-52"/>
            <a:ea typeface="PT Astra Serif" panose="020A0603040505020204" pitchFamily="18" charset="-52"/>
            <a:cs typeface="Times New Roman" panose="02020603050405020304" pitchFamily="18" charset="0"/>
          </a:endParaRPr>
        </a:p>
      </dgm:t>
    </dgm:pt>
    <dgm:pt modelId="{A6FB4DB2-86CD-4B31-9E13-356B038E6487}" type="parTrans" cxnId="{8396C648-4D04-40B9-8AC3-AEF5728C8CAF}">
      <dgm:prSet/>
      <dgm:spPr/>
      <dgm:t>
        <a:bodyPr/>
        <a:lstStyle/>
        <a:p>
          <a:endParaRPr lang="ru-RU"/>
        </a:p>
      </dgm:t>
    </dgm:pt>
    <dgm:pt modelId="{19DBA2E5-CBC0-48F0-857C-8E6B73748BC1}" type="sibTrans" cxnId="{8396C648-4D04-40B9-8AC3-AEF5728C8CAF}">
      <dgm:prSet/>
      <dgm:spPr/>
      <dgm:t>
        <a:bodyPr/>
        <a:lstStyle/>
        <a:p>
          <a:endParaRPr lang="ru-RU"/>
        </a:p>
      </dgm:t>
    </dgm:pt>
    <dgm:pt modelId="{FB31CA8F-E503-4867-AF55-9501FD9F0325}">
      <dgm:prSet phldrT="[Текст]"/>
      <dgm:spPr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pPr algn="ctr"/>
          <a:r>
            <a:rPr lang="ru-RU" dirty="0" smtClean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rPr>
            <a:t>Безвозмездные поступления</a:t>
          </a:r>
          <a:endParaRPr lang="ru-RU" dirty="0">
            <a:latin typeface="PT Astra Serif" panose="020A0603040505020204" pitchFamily="18" charset="-52"/>
            <a:ea typeface="PT Astra Serif" panose="020A0603040505020204" pitchFamily="18" charset="-52"/>
            <a:cs typeface="Times New Roman" panose="02020603050405020304" pitchFamily="18" charset="0"/>
          </a:endParaRPr>
        </a:p>
      </dgm:t>
    </dgm:pt>
    <dgm:pt modelId="{E4E67393-CA65-485F-B83E-4BE768A9CE50}" type="parTrans" cxnId="{7A64811D-71C5-496B-9782-F2003BE00DB2}">
      <dgm:prSet/>
      <dgm:spPr/>
      <dgm:t>
        <a:bodyPr/>
        <a:lstStyle/>
        <a:p>
          <a:endParaRPr lang="ru-RU"/>
        </a:p>
      </dgm:t>
    </dgm:pt>
    <dgm:pt modelId="{B9A5B412-0621-4A37-A3FA-349B21D425BA}" type="sibTrans" cxnId="{7A64811D-71C5-496B-9782-F2003BE00DB2}">
      <dgm:prSet/>
      <dgm:spPr/>
      <dgm:t>
        <a:bodyPr/>
        <a:lstStyle/>
        <a:p>
          <a:endParaRPr lang="ru-RU"/>
        </a:p>
      </dgm:t>
    </dgm:pt>
    <dgm:pt modelId="{4D83CE98-FFD8-4ADA-B996-75A067049C17}">
      <dgm:prSet phldrT="[Текст]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just"/>
          <a:r>
            <a:rPr lang="ru-RU" dirty="0" smtClean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rPr>
            <a:t>субсидии</a:t>
          </a:r>
          <a:endParaRPr lang="ru-RU" dirty="0">
            <a:solidFill>
              <a:sysClr val="windowText" lastClr="000000"/>
            </a:solidFill>
            <a:latin typeface="PT Astra Serif" panose="020A0603040505020204" pitchFamily="18" charset="-52"/>
            <a:ea typeface="PT Astra Serif" panose="020A0603040505020204" pitchFamily="18" charset="-52"/>
            <a:cs typeface="Times New Roman" panose="02020603050405020304" pitchFamily="18" charset="0"/>
          </a:endParaRPr>
        </a:p>
      </dgm:t>
    </dgm:pt>
    <dgm:pt modelId="{48299E9A-233B-4300-B615-D378DC20E6CB}" type="parTrans" cxnId="{EB0B757D-8B95-445B-91C2-8D43D3995B17}">
      <dgm:prSet/>
      <dgm:spPr/>
      <dgm:t>
        <a:bodyPr/>
        <a:lstStyle/>
        <a:p>
          <a:endParaRPr lang="ru-RU"/>
        </a:p>
      </dgm:t>
    </dgm:pt>
    <dgm:pt modelId="{41E6B177-6B07-4B43-AA86-91EA21FE6F89}" type="sibTrans" cxnId="{EB0B757D-8B95-445B-91C2-8D43D3995B17}">
      <dgm:prSet/>
      <dgm:spPr/>
      <dgm:t>
        <a:bodyPr/>
        <a:lstStyle/>
        <a:p>
          <a:endParaRPr lang="ru-RU"/>
        </a:p>
      </dgm:t>
    </dgm:pt>
    <dgm:pt modelId="{230A2B89-A54D-45E6-A8F6-C428EC990C80}">
      <dgm:prSet phldrT="[Текст]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just"/>
          <a:r>
            <a:rPr lang="ru-RU" dirty="0" smtClean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rPr>
            <a:t>субвенции</a:t>
          </a:r>
          <a:endParaRPr lang="ru-RU" dirty="0">
            <a:solidFill>
              <a:sysClr val="windowText" lastClr="000000"/>
            </a:solidFill>
            <a:latin typeface="PT Astra Serif" panose="020A0603040505020204" pitchFamily="18" charset="-52"/>
            <a:ea typeface="PT Astra Serif" panose="020A0603040505020204" pitchFamily="18" charset="-52"/>
            <a:cs typeface="Times New Roman" panose="02020603050405020304" pitchFamily="18" charset="0"/>
          </a:endParaRPr>
        </a:p>
      </dgm:t>
    </dgm:pt>
    <dgm:pt modelId="{F1865D19-E8AC-4D6E-825D-7A2ACDBB8046}" type="parTrans" cxnId="{7E99D0B5-F299-42A9-B2C4-84B452678C46}">
      <dgm:prSet/>
      <dgm:spPr/>
      <dgm:t>
        <a:bodyPr/>
        <a:lstStyle/>
        <a:p>
          <a:endParaRPr lang="ru-RU"/>
        </a:p>
      </dgm:t>
    </dgm:pt>
    <dgm:pt modelId="{7953E475-ABC5-482A-9140-A22FF5527D1B}" type="sibTrans" cxnId="{7E99D0B5-F299-42A9-B2C4-84B452678C46}">
      <dgm:prSet/>
      <dgm:spPr/>
      <dgm:t>
        <a:bodyPr/>
        <a:lstStyle/>
        <a:p>
          <a:endParaRPr lang="ru-RU"/>
        </a:p>
      </dgm:t>
    </dgm:pt>
    <dgm:pt modelId="{A8EA5099-E56D-4780-92A9-D1FD4420193F}">
      <dgm:prSet phldrT="[Текст]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just"/>
          <a:r>
            <a:rPr lang="ru-RU" dirty="0" smtClean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rPr>
            <a:t>местные налоги (земельный налог, налог на имущество физических лиц и т.д.)</a:t>
          </a:r>
          <a:endParaRPr lang="ru-RU" dirty="0">
            <a:solidFill>
              <a:sysClr val="windowText" lastClr="000000"/>
            </a:solidFill>
            <a:latin typeface="PT Astra Serif" panose="020A0603040505020204" pitchFamily="18" charset="-52"/>
            <a:ea typeface="PT Astra Serif" panose="020A0603040505020204" pitchFamily="18" charset="-52"/>
            <a:cs typeface="Times New Roman" panose="02020603050405020304" pitchFamily="18" charset="0"/>
          </a:endParaRPr>
        </a:p>
      </dgm:t>
    </dgm:pt>
    <dgm:pt modelId="{37CEF4B7-2627-482B-81A5-E7B7DF80C2A3}" type="parTrans" cxnId="{65DD67AE-EE98-4071-9CE8-FC0D25A19524}">
      <dgm:prSet/>
      <dgm:spPr/>
      <dgm:t>
        <a:bodyPr/>
        <a:lstStyle/>
        <a:p>
          <a:endParaRPr lang="ru-RU"/>
        </a:p>
      </dgm:t>
    </dgm:pt>
    <dgm:pt modelId="{3C96854A-348A-4351-B6BC-C9CD38F5A044}" type="sibTrans" cxnId="{65DD67AE-EE98-4071-9CE8-FC0D25A19524}">
      <dgm:prSet/>
      <dgm:spPr/>
      <dgm:t>
        <a:bodyPr/>
        <a:lstStyle/>
        <a:p>
          <a:endParaRPr lang="ru-RU"/>
        </a:p>
      </dgm:t>
    </dgm:pt>
    <dgm:pt modelId="{12BB4D6B-00A7-45A3-B0F2-15246B71F8EF}">
      <dgm:prSet phldrT="[Текст]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just"/>
          <a:r>
            <a:rPr lang="ru-RU" dirty="0" smtClean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rPr>
            <a:t>штрафы, санкции, возмещение ущерба</a:t>
          </a:r>
          <a:endParaRPr lang="ru-RU" dirty="0">
            <a:solidFill>
              <a:sysClr val="windowText" lastClr="000000"/>
            </a:solidFill>
            <a:latin typeface="PT Astra Serif" panose="020A0603040505020204" pitchFamily="18" charset="-52"/>
            <a:ea typeface="PT Astra Serif" panose="020A0603040505020204" pitchFamily="18" charset="-52"/>
            <a:cs typeface="Times New Roman" panose="02020603050405020304" pitchFamily="18" charset="0"/>
          </a:endParaRPr>
        </a:p>
      </dgm:t>
    </dgm:pt>
    <dgm:pt modelId="{887C95A1-1B81-43D1-BC7A-62DFA67368D4}" type="parTrans" cxnId="{141C14A4-C4B0-4831-8E44-95CB299CC8EB}">
      <dgm:prSet/>
      <dgm:spPr/>
      <dgm:t>
        <a:bodyPr/>
        <a:lstStyle/>
        <a:p>
          <a:endParaRPr lang="ru-RU"/>
        </a:p>
      </dgm:t>
    </dgm:pt>
    <dgm:pt modelId="{85B20013-C0BB-430E-A3E4-F74C9B5218E3}" type="sibTrans" cxnId="{141C14A4-C4B0-4831-8E44-95CB299CC8EB}">
      <dgm:prSet/>
      <dgm:spPr/>
      <dgm:t>
        <a:bodyPr/>
        <a:lstStyle/>
        <a:p>
          <a:endParaRPr lang="ru-RU"/>
        </a:p>
      </dgm:t>
    </dgm:pt>
    <dgm:pt modelId="{D36EA894-9AA1-468B-8B42-6CC61C9A3694}">
      <dgm:prSet phldrT="[Текст]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just"/>
          <a:r>
            <a:rPr lang="ru-RU" dirty="0" smtClean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rPr>
            <a:t>иные неналоговые доходы</a:t>
          </a:r>
          <a:endParaRPr lang="ru-RU" dirty="0">
            <a:solidFill>
              <a:sysClr val="windowText" lastClr="000000"/>
            </a:solidFill>
            <a:latin typeface="PT Astra Serif" panose="020A0603040505020204" pitchFamily="18" charset="-52"/>
            <a:ea typeface="PT Astra Serif" panose="020A0603040505020204" pitchFamily="18" charset="-52"/>
            <a:cs typeface="Times New Roman" panose="02020603050405020304" pitchFamily="18" charset="0"/>
          </a:endParaRPr>
        </a:p>
      </dgm:t>
    </dgm:pt>
    <dgm:pt modelId="{039593C7-D8CF-4B47-8DAA-778583954689}" type="parTrans" cxnId="{9D421E53-336F-49FB-A07F-245975E0B0F7}">
      <dgm:prSet/>
      <dgm:spPr/>
      <dgm:t>
        <a:bodyPr/>
        <a:lstStyle/>
        <a:p>
          <a:endParaRPr lang="ru-RU"/>
        </a:p>
      </dgm:t>
    </dgm:pt>
    <dgm:pt modelId="{98692B74-D2F2-405F-AFF9-5026692AF905}" type="sibTrans" cxnId="{9D421E53-336F-49FB-A07F-245975E0B0F7}">
      <dgm:prSet/>
      <dgm:spPr/>
      <dgm:t>
        <a:bodyPr/>
        <a:lstStyle/>
        <a:p>
          <a:endParaRPr lang="ru-RU"/>
        </a:p>
      </dgm:t>
    </dgm:pt>
    <dgm:pt modelId="{ADEB625C-5C57-4BC3-9ADB-15882777BEE4}">
      <dgm:prSet phldrT="[Текст]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just"/>
          <a:r>
            <a:rPr lang="ru-RU" dirty="0" smtClean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rPr>
            <a:t>иные межбюджетные трансферты</a:t>
          </a:r>
          <a:endParaRPr lang="ru-RU" dirty="0">
            <a:solidFill>
              <a:sysClr val="windowText" lastClr="000000"/>
            </a:solidFill>
            <a:latin typeface="PT Astra Serif" panose="020A0603040505020204" pitchFamily="18" charset="-52"/>
            <a:ea typeface="PT Astra Serif" panose="020A0603040505020204" pitchFamily="18" charset="-52"/>
            <a:cs typeface="Times New Roman" panose="02020603050405020304" pitchFamily="18" charset="0"/>
          </a:endParaRPr>
        </a:p>
      </dgm:t>
    </dgm:pt>
    <dgm:pt modelId="{D3003C13-4512-4E77-9CFC-6D2E851BE8D8}" type="parTrans" cxnId="{6CBA3E60-8AD5-4727-B75F-7EC0FAEA747E}">
      <dgm:prSet/>
      <dgm:spPr/>
      <dgm:t>
        <a:bodyPr/>
        <a:lstStyle/>
        <a:p>
          <a:endParaRPr lang="ru-RU"/>
        </a:p>
      </dgm:t>
    </dgm:pt>
    <dgm:pt modelId="{703DE0EF-0841-438A-A34B-63F9081B4C50}" type="sibTrans" cxnId="{6CBA3E60-8AD5-4727-B75F-7EC0FAEA747E}">
      <dgm:prSet/>
      <dgm:spPr/>
      <dgm:t>
        <a:bodyPr/>
        <a:lstStyle/>
        <a:p>
          <a:endParaRPr lang="ru-RU"/>
        </a:p>
      </dgm:t>
    </dgm:pt>
    <dgm:pt modelId="{33C724C5-C660-4E62-BB4F-EC09773711FE}">
      <dgm:prSet phldrT="[Текст]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just"/>
          <a:r>
            <a:rPr lang="ru-RU" dirty="0" smtClean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rPr>
            <a:t>прочие безвозмездные поступления</a:t>
          </a:r>
          <a:endParaRPr lang="ru-RU" dirty="0">
            <a:solidFill>
              <a:sysClr val="windowText" lastClr="000000"/>
            </a:solidFill>
            <a:latin typeface="PT Astra Serif" panose="020A0603040505020204" pitchFamily="18" charset="-52"/>
            <a:ea typeface="PT Astra Serif" panose="020A0603040505020204" pitchFamily="18" charset="-52"/>
            <a:cs typeface="Times New Roman" panose="02020603050405020304" pitchFamily="18" charset="0"/>
          </a:endParaRPr>
        </a:p>
      </dgm:t>
    </dgm:pt>
    <dgm:pt modelId="{26B9C293-BE1F-4076-8E1A-5CE16C6AADCE}" type="parTrans" cxnId="{85E6F648-3554-472E-A718-26614821DBB4}">
      <dgm:prSet/>
      <dgm:spPr/>
      <dgm:t>
        <a:bodyPr/>
        <a:lstStyle/>
        <a:p>
          <a:endParaRPr lang="ru-RU"/>
        </a:p>
      </dgm:t>
    </dgm:pt>
    <dgm:pt modelId="{8DF747BC-F05A-4711-8F16-25A9F3E712E6}" type="sibTrans" cxnId="{85E6F648-3554-472E-A718-26614821DBB4}">
      <dgm:prSet/>
      <dgm:spPr/>
      <dgm:t>
        <a:bodyPr/>
        <a:lstStyle/>
        <a:p>
          <a:endParaRPr lang="ru-RU"/>
        </a:p>
      </dgm:t>
    </dgm:pt>
    <dgm:pt modelId="{F204E4FA-80DC-4109-BC06-57470B87183B}">
      <dgm:prSet phldrT="[Текст]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just"/>
          <a:r>
            <a:rPr lang="ru-RU" dirty="0" smtClean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rPr>
            <a:t>дотации</a:t>
          </a:r>
          <a:endParaRPr lang="ru-RU" dirty="0">
            <a:solidFill>
              <a:sysClr val="windowText" lastClr="000000"/>
            </a:solidFill>
            <a:latin typeface="PT Astra Serif" panose="020A0603040505020204" pitchFamily="18" charset="-52"/>
            <a:ea typeface="PT Astra Serif" panose="020A0603040505020204" pitchFamily="18" charset="-52"/>
            <a:cs typeface="Times New Roman" panose="02020603050405020304" pitchFamily="18" charset="0"/>
          </a:endParaRPr>
        </a:p>
      </dgm:t>
    </dgm:pt>
    <dgm:pt modelId="{F88DBBDD-783E-4678-BBCB-A53492D05C51}" type="parTrans" cxnId="{FF3FB6B1-A7F6-4C4E-89C2-133A5DA7048F}">
      <dgm:prSet/>
      <dgm:spPr/>
      <dgm:t>
        <a:bodyPr/>
        <a:lstStyle/>
        <a:p>
          <a:endParaRPr lang="ru-RU"/>
        </a:p>
      </dgm:t>
    </dgm:pt>
    <dgm:pt modelId="{170531B0-56A6-4C25-8E55-DC46F25633A6}" type="sibTrans" cxnId="{FF3FB6B1-A7F6-4C4E-89C2-133A5DA7048F}">
      <dgm:prSet/>
      <dgm:spPr/>
      <dgm:t>
        <a:bodyPr/>
        <a:lstStyle/>
        <a:p>
          <a:endParaRPr lang="ru-RU"/>
        </a:p>
      </dgm:t>
    </dgm:pt>
    <dgm:pt modelId="{4D2C435A-740C-4F69-BB93-389A2A32F111}" type="pres">
      <dgm:prSet presAssocID="{52A8D9F9-C2F5-4175-812D-3AAF4C56296C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4361089-79CF-4154-954D-25C5F2B5F44F}" type="pres">
      <dgm:prSet presAssocID="{8BD5BDE3-FB37-4440-80D1-F17211038EB4}" presName="compNode" presStyleCnt="0"/>
      <dgm:spPr/>
    </dgm:pt>
    <dgm:pt modelId="{FCFCAF29-3455-41C5-A620-29C58ED3767F}" type="pres">
      <dgm:prSet presAssocID="{8BD5BDE3-FB37-4440-80D1-F17211038EB4}" presName="aNode" presStyleLbl="bgShp" presStyleIdx="0" presStyleCnt="3"/>
      <dgm:spPr/>
      <dgm:t>
        <a:bodyPr/>
        <a:lstStyle/>
        <a:p>
          <a:endParaRPr lang="ru-RU"/>
        </a:p>
      </dgm:t>
    </dgm:pt>
    <dgm:pt modelId="{189DC1EA-6AA7-4FE7-AC6C-8F240A38416E}" type="pres">
      <dgm:prSet presAssocID="{8BD5BDE3-FB37-4440-80D1-F17211038EB4}" presName="textNode" presStyleLbl="bgShp" presStyleIdx="0" presStyleCnt="3"/>
      <dgm:spPr/>
      <dgm:t>
        <a:bodyPr/>
        <a:lstStyle/>
        <a:p>
          <a:endParaRPr lang="ru-RU"/>
        </a:p>
      </dgm:t>
    </dgm:pt>
    <dgm:pt modelId="{427216B6-0ADC-4AFF-96D0-79A613444B16}" type="pres">
      <dgm:prSet presAssocID="{8BD5BDE3-FB37-4440-80D1-F17211038EB4}" presName="compChildNode" presStyleCnt="0"/>
      <dgm:spPr/>
    </dgm:pt>
    <dgm:pt modelId="{C34582C0-1C29-4B0A-A573-8197EC965AA4}" type="pres">
      <dgm:prSet presAssocID="{8BD5BDE3-FB37-4440-80D1-F17211038EB4}" presName="theInnerList" presStyleCnt="0"/>
      <dgm:spPr/>
    </dgm:pt>
    <dgm:pt modelId="{A0111C9A-205C-4BD2-858E-8E18924C11E1}" type="pres">
      <dgm:prSet presAssocID="{1BF8F06C-AF06-482F-88E2-5FAC8389CA2D}" presName="childNode" presStyleLbl="node1" presStyleIdx="0" presStyleCnt="12" custScaleX="100320" custScaleY="1970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735FA7-D9B5-419F-8B9B-49544BDC8018}" type="pres">
      <dgm:prSet presAssocID="{1BF8F06C-AF06-482F-88E2-5FAC8389CA2D}" presName="aSpace2" presStyleCnt="0"/>
      <dgm:spPr/>
    </dgm:pt>
    <dgm:pt modelId="{1802CCEB-7E55-4CD4-8EFD-B6E34F5A39E0}" type="pres">
      <dgm:prSet presAssocID="{2D507158-1453-418A-A422-95E1E4AF2BFB}" presName="childNode" presStyleLbl="node1" presStyleIdx="1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108EA4-386A-4556-AA24-880A55D33E37}" type="pres">
      <dgm:prSet presAssocID="{2D507158-1453-418A-A422-95E1E4AF2BFB}" presName="aSpace2" presStyleCnt="0"/>
      <dgm:spPr/>
    </dgm:pt>
    <dgm:pt modelId="{B81CFFCC-017D-4064-8750-3FDE9CF053C1}" type="pres">
      <dgm:prSet presAssocID="{A8EA5099-E56D-4780-92A9-D1FD4420193F}" presName="childNode" presStyleLbl="node1" presStyleIdx="2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AB2730-3420-43FB-9B7B-98C4B964B65B}" type="pres">
      <dgm:prSet presAssocID="{8BD5BDE3-FB37-4440-80D1-F17211038EB4}" presName="aSpace" presStyleCnt="0"/>
      <dgm:spPr/>
    </dgm:pt>
    <dgm:pt modelId="{433C3DD1-AC0E-4203-AE1F-26A34B1B66F6}" type="pres">
      <dgm:prSet presAssocID="{A2A5EA7D-F8D8-4DE0-8D67-2C7091C17AFE}" presName="compNode" presStyleCnt="0"/>
      <dgm:spPr/>
    </dgm:pt>
    <dgm:pt modelId="{B060FF27-7C0D-4673-819C-DE22C0E76A19}" type="pres">
      <dgm:prSet presAssocID="{A2A5EA7D-F8D8-4DE0-8D67-2C7091C17AFE}" presName="aNode" presStyleLbl="bgShp" presStyleIdx="1" presStyleCnt="3"/>
      <dgm:spPr/>
      <dgm:t>
        <a:bodyPr/>
        <a:lstStyle/>
        <a:p>
          <a:endParaRPr lang="ru-RU"/>
        </a:p>
      </dgm:t>
    </dgm:pt>
    <dgm:pt modelId="{D5F6D98B-C7DF-4007-B090-75B98377CD34}" type="pres">
      <dgm:prSet presAssocID="{A2A5EA7D-F8D8-4DE0-8D67-2C7091C17AFE}" presName="textNode" presStyleLbl="bgShp" presStyleIdx="1" presStyleCnt="3"/>
      <dgm:spPr/>
      <dgm:t>
        <a:bodyPr/>
        <a:lstStyle/>
        <a:p>
          <a:endParaRPr lang="ru-RU"/>
        </a:p>
      </dgm:t>
    </dgm:pt>
    <dgm:pt modelId="{33F3E3E1-BB12-4B1A-A463-09FBEAD67738}" type="pres">
      <dgm:prSet presAssocID="{A2A5EA7D-F8D8-4DE0-8D67-2C7091C17AFE}" presName="compChildNode" presStyleCnt="0"/>
      <dgm:spPr/>
    </dgm:pt>
    <dgm:pt modelId="{E757E520-FE1C-4C3E-89BF-8CF4A35DB199}" type="pres">
      <dgm:prSet presAssocID="{A2A5EA7D-F8D8-4DE0-8D67-2C7091C17AFE}" presName="theInnerList" presStyleCnt="0"/>
      <dgm:spPr/>
    </dgm:pt>
    <dgm:pt modelId="{9F37A909-0D22-4C13-95C1-BBF0A1A3AAFE}" type="pres">
      <dgm:prSet presAssocID="{DB2C5A1B-366F-406C-A548-B3D4E064CBCF}" presName="childNode" presStyleLbl="node1" presStyleIdx="3" presStyleCnt="12" custLinFactY="98489" custLinFactNeighborX="-793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C8DE7C-0773-4547-97A6-CDAD5E91F451}" type="pres">
      <dgm:prSet presAssocID="{DB2C5A1B-366F-406C-A548-B3D4E064CBCF}" presName="aSpace2" presStyleCnt="0"/>
      <dgm:spPr/>
    </dgm:pt>
    <dgm:pt modelId="{D613F7D2-6CDB-437F-ADAC-6DCCFFD115BA}" type="pres">
      <dgm:prSet presAssocID="{FB6E50C5-C90F-42FF-B06E-A803AE070F47}" presName="childNode" presStyleLbl="node1" presStyleIdx="4" presStyleCnt="12" custLinFactY="-100000" custLinFactNeighborX="-793" custLinFactNeighborY="-1178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2AFF7C-55DA-4BE4-BF03-4B41BEE539DC}" type="pres">
      <dgm:prSet presAssocID="{FB6E50C5-C90F-42FF-B06E-A803AE070F47}" presName="aSpace2" presStyleCnt="0"/>
      <dgm:spPr/>
    </dgm:pt>
    <dgm:pt modelId="{660EFAAB-60A9-4670-8390-402F32FBFFF5}" type="pres">
      <dgm:prSet presAssocID="{12BB4D6B-00A7-45A3-B0F2-15246B71F8EF}" presName="childNode" presStyleLbl="node1" presStyleIdx="5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AF0BD5-86BF-4262-A408-6A52862AB213}" type="pres">
      <dgm:prSet presAssocID="{12BB4D6B-00A7-45A3-B0F2-15246B71F8EF}" presName="aSpace2" presStyleCnt="0"/>
      <dgm:spPr/>
    </dgm:pt>
    <dgm:pt modelId="{5D3785C3-A45C-43DF-A4D0-B0C7497134E8}" type="pres">
      <dgm:prSet presAssocID="{D36EA894-9AA1-468B-8B42-6CC61C9A3694}" presName="childNode" presStyleLbl="node1" presStyleIdx="6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A173C6-F486-47A3-8D15-F62A5F387242}" type="pres">
      <dgm:prSet presAssocID="{A2A5EA7D-F8D8-4DE0-8D67-2C7091C17AFE}" presName="aSpace" presStyleCnt="0"/>
      <dgm:spPr/>
    </dgm:pt>
    <dgm:pt modelId="{63C249F9-A7B6-45EF-B780-D5313E8AE385}" type="pres">
      <dgm:prSet presAssocID="{FB31CA8F-E503-4867-AF55-9501FD9F0325}" presName="compNode" presStyleCnt="0"/>
      <dgm:spPr/>
    </dgm:pt>
    <dgm:pt modelId="{38E01E58-49C3-4BF8-B886-729EE9D57E8B}" type="pres">
      <dgm:prSet presAssocID="{FB31CA8F-E503-4867-AF55-9501FD9F0325}" presName="aNode" presStyleLbl="bgShp" presStyleIdx="2" presStyleCnt="3"/>
      <dgm:spPr/>
      <dgm:t>
        <a:bodyPr/>
        <a:lstStyle/>
        <a:p>
          <a:endParaRPr lang="ru-RU"/>
        </a:p>
      </dgm:t>
    </dgm:pt>
    <dgm:pt modelId="{01573606-D774-4BB0-9BAE-0559CBAF73C5}" type="pres">
      <dgm:prSet presAssocID="{FB31CA8F-E503-4867-AF55-9501FD9F0325}" presName="textNode" presStyleLbl="bgShp" presStyleIdx="2" presStyleCnt="3"/>
      <dgm:spPr/>
      <dgm:t>
        <a:bodyPr/>
        <a:lstStyle/>
        <a:p>
          <a:endParaRPr lang="ru-RU"/>
        </a:p>
      </dgm:t>
    </dgm:pt>
    <dgm:pt modelId="{C654AF54-FB25-492C-840E-E9125B2A0CF0}" type="pres">
      <dgm:prSet presAssocID="{FB31CA8F-E503-4867-AF55-9501FD9F0325}" presName="compChildNode" presStyleCnt="0"/>
      <dgm:spPr/>
    </dgm:pt>
    <dgm:pt modelId="{8C0FC171-DA13-446E-AC22-AA2D7DBD29AF}" type="pres">
      <dgm:prSet presAssocID="{FB31CA8F-E503-4867-AF55-9501FD9F0325}" presName="theInnerList" presStyleCnt="0"/>
      <dgm:spPr/>
    </dgm:pt>
    <dgm:pt modelId="{E2CD170F-1BC9-4CBC-ACFC-B3FDABA12C82}" type="pres">
      <dgm:prSet presAssocID="{F204E4FA-80DC-4109-BC06-57470B87183B}" presName="childNode" presStyleLbl="node1" presStyleIdx="7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376611-F7A7-4DFC-B267-9814FA89F359}" type="pres">
      <dgm:prSet presAssocID="{F204E4FA-80DC-4109-BC06-57470B87183B}" presName="aSpace2" presStyleCnt="0"/>
      <dgm:spPr/>
    </dgm:pt>
    <dgm:pt modelId="{293E7B7D-83FF-420E-9C1D-ACA2429CF4EA}" type="pres">
      <dgm:prSet presAssocID="{4D83CE98-FFD8-4ADA-B996-75A067049C17}" presName="childNode" presStyleLbl="node1" presStyleIdx="8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EBEF01-004F-430E-B3BA-284E9E329C5D}" type="pres">
      <dgm:prSet presAssocID="{4D83CE98-FFD8-4ADA-B996-75A067049C17}" presName="aSpace2" presStyleCnt="0"/>
      <dgm:spPr/>
    </dgm:pt>
    <dgm:pt modelId="{6CC73385-6C1B-4662-8B00-E0D7534AE650}" type="pres">
      <dgm:prSet presAssocID="{230A2B89-A54D-45E6-A8F6-C428EC990C80}" presName="childNode" presStyleLbl="node1" presStyleIdx="9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3EDE1B-E2C2-4E7E-B8DB-04FB07261B20}" type="pres">
      <dgm:prSet presAssocID="{230A2B89-A54D-45E6-A8F6-C428EC990C80}" presName="aSpace2" presStyleCnt="0"/>
      <dgm:spPr/>
    </dgm:pt>
    <dgm:pt modelId="{F26E5860-0229-41C2-93C3-589E341CE1ED}" type="pres">
      <dgm:prSet presAssocID="{ADEB625C-5C57-4BC3-9ADB-15882777BEE4}" presName="childNode" presStyleLbl="node1" presStyleIdx="10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571D9A-1DC9-4530-BF3F-05FD5DB15250}" type="pres">
      <dgm:prSet presAssocID="{ADEB625C-5C57-4BC3-9ADB-15882777BEE4}" presName="aSpace2" presStyleCnt="0"/>
      <dgm:spPr/>
    </dgm:pt>
    <dgm:pt modelId="{A7742C53-13C3-47AC-AC1C-BDC4FB5320DE}" type="pres">
      <dgm:prSet presAssocID="{33C724C5-C660-4E62-BB4F-EC09773711FE}" presName="childNode" presStyleLbl="node1" presStyleIdx="11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CBA3E60-8AD5-4727-B75F-7EC0FAEA747E}" srcId="{FB31CA8F-E503-4867-AF55-9501FD9F0325}" destId="{ADEB625C-5C57-4BC3-9ADB-15882777BEE4}" srcOrd="3" destOrd="0" parTransId="{D3003C13-4512-4E77-9CFC-6D2E851BE8D8}" sibTransId="{703DE0EF-0841-438A-A34B-63F9081B4C50}"/>
    <dgm:cxn modelId="{43133B0B-91F2-4EB3-AA67-8527A643E977}" type="presOf" srcId="{230A2B89-A54D-45E6-A8F6-C428EC990C80}" destId="{6CC73385-6C1B-4662-8B00-E0D7534AE650}" srcOrd="0" destOrd="0" presId="urn:microsoft.com/office/officeart/2005/8/layout/lProcess2"/>
    <dgm:cxn modelId="{4551B65E-6D32-4445-B953-99717A5DB5AF}" type="presOf" srcId="{DB2C5A1B-366F-406C-A548-B3D4E064CBCF}" destId="{9F37A909-0D22-4C13-95C1-BBF0A1A3AAFE}" srcOrd="0" destOrd="0" presId="urn:microsoft.com/office/officeart/2005/8/layout/lProcess2"/>
    <dgm:cxn modelId="{EB0B757D-8B95-445B-91C2-8D43D3995B17}" srcId="{FB31CA8F-E503-4867-AF55-9501FD9F0325}" destId="{4D83CE98-FFD8-4ADA-B996-75A067049C17}" srcOrd="1" destOrd="0" parTransId="{48299E9A-233B-4300-B615-D378DC20E6CB}" sibTransId="{41E6B177-6B07-4B43-AA86-91EA21FE6F89}"/>
    <dgm:cxn modelId="{8E60D744-DB57-4D46-A086-C296E6BD52D9}" srcId="{8BD5BDE3-FB37-4440-80D1-F17211038EB4}" destId="{1BF8F06C-AF06-482F-88E2-5FAC8389CA2D}" srcOrd="0" destOrd="0" parTransId="{1C88E3E5-B23A-40CE-B013-D5F45D71E780}" sibTransId="{8B95C753-C66F-4D58-9D7E-4AC0FA241946}"/>
    <dgm:cxn modelId="{75F32DF0-5D86-4F1C-896A-36CBAF1DE720}" srcId="{A2A5EA7D-F8D8-4DE0-8D67-2C7091C17AFE}" destId="{DB2C5A1B-366F-406C-A548-B3D4E064CBCF}" srcOrd="0" destOrd="0" parTransId="{8D4C51B1-E641-449B-8DE7-D2E7D95C77BF}" sibTransId="{6F828DD3-2C35-4149-ACE1-99289AB96464}"/>
    <dgm:cxn modelId="{8396C648-4D04-40B9-8AC3-AEF5728C8CAF}" srcId="{A2A5EA7D-F8D8-4DE0-8D67-2C7091C17AFE}" destId="{FB6E50C5-C90F-42FF-B06E-A803AE070F47}" srcOrd="1" destOrd="0" parTransId="{A6FB4DB2-86CD-4B31-9E13-356B038E6487}" sibTransId="{19DBA2E5-CBC0-48F0-857C-8E6B73748BC1}"/>
    <dgm:cxn modelId="{9D421E53-336F-49FB-A07F-245975E0B0F7}" srcId="{A2A5EA7D-F8D8-4DE0-8D67-2C7091C17AFE}" destId="{D36EA894-9AA1-468B-8B42-6CC61C9A3694}" srcOrd="3" destOrd="0" parTransId="{039593C7-D8CF-4B47-8DAA-778583954689}" sibTransId="{98692B74-D2F2-405F-AFF9-5026692AF905}"/>
    <dgm:cxn modelId="{6058111E-FC5D-49EF-962B-300A3AFF8977}" type="presOf" srcId="{F204E4FA-80DC-4109-BC06-57470B87183B}" destId="{E2CD170F-1BC9-4CBC-ACFC-B3FDABA12C82}" srcOrd="0" destOrd="0" presId="urn:microsoft.com/office/officeart/2005/8/layout/lProcess2"/>
    <dgm:cxn modelId="{141C14A4-C4B0-4831-8E44-95CB299CC8EB}" srcId="{A2A5EA7D-F8D8-4DE0-8D67-2C7091C17AFE}" destId="{12BB4D6B-00A7-45A3-B0F2-15246B71F8EF}" srcOrd="2" destOrd="0" parTransId="{887C95A1-1B81-43D1-BC7A-62DFA67368D4}" sibTransId="{85B20013-C0BB-430E-A3E4-F74C9B5218E3}"/>
    <dgm:cxn modelId="{AF0FE149-924E-4826-82C1-874F501668B5}" type="presOf" srcId="{D36EA894-9AA1-468B-8B42-6CC61C9A3694}" destId="{5D3785C3-A45C-43DF-A4D0-B0C7497134E8}" srcOrd="0" destOrd="0" presId="urn:microsoft.com/office/officeart/2005/8/layout/lProcess2"/>
    <dgm:cxn modelId="{701519F2-64AD-4D72-85BA-C328F1C4D39D}" type="presOf" srcId="{8BD5BDE3-FB37-4440-80D1-F17211038EB4}" destId="{FCFCAF29-3455-41C5-A620-29C58ED3767F}" srcOrd="0" destOrd="0" presId="urn:microsoft.com/office/officeart/2005/8/layout/lProcess2"/>
    <dgm:cxn modelId="{BA771A65-17B7-4596-A50F-6191A275D487}" srcId="{52A8D9F9-C2F5-4175-812D-3AAF4C56296C}" destId="{A2A5EA7D-F8D8-4DE0-8D67-2C7091C17AFE}" srcOrd="1" destOrd="0" parTransId="{68EA61E4-3492-4E95-BA40-F1F4F0586FE6}" sibTransId="{60624A46-F218-4B8B-8897-DD1BCCAAEE05}"/>
    <dgm:cxn modelId="{B0AD6B6F-E2E0-45EB-AF8C-31F0673297A0}" type="presOf" srcId="{1BF8F06C-AF06-482F-88E2-5FAC8389CA2D}" destId="{A0111C9A-205C-4BD2-858E-8E18924C11E1}" srcOrd="0" destOrd="0" presId="urn:microsoft.com/office/officeart/2005/8/layout/lProcess2"/>
    <dgm:cxn modelId="{61D3A309-250F-42D0-9434-A54F9A498A29}" type="presOf" srcId="{52A8D9F9-C2F5-4175-812D-3AAF4C56296C}" destId="{4D2C435A-740C-4F69-BB93-389A2A32F111}" srcOrd="0" destOrd="0" presId="urn:microsoft.com/office/officeart/2005/8/layout/lProcess2"/>
    <dgm:cxn modelId="{7E99D0B5-F299-42A9-B2C4-84B452678C46}" srcId="{FB31CA8F-E503-4867-AF55-9501FD9F0325}" destId="{230A2B89-A54D-45E6-A8F6-C428EC990C80}" srcOrd="2" destOrd="0" parTransId="{F1865D19-E8AC-4D6E-825D-7A2ACDBB8046}" sibTransId="{7953E475-ABC5-482A-9140-A22FF5527D1B}"/>
    <dgm:cxn modelId="{A8FB9A05-76BD-4497-B1F1-9871E15146AC}" type="presOf" srcId="{2D507158-1453-418A-A422-95E1E4AF2BFB}" destId="{1802CCEB-7E55-4CD4-8EFD-B6E34F5A39E0}" srcOrd="0" destOrd="0" presId="urn:microsoft.com/office/officeart/2005/8/layout/lProcess2"/>
    <dgm:cxn modelId="{FF3FB6B1-A7F6-4C4E-89C2-133A5DA7048F}" srcId="{FB31CA8F-E503-4867-AF55-9501FD9F0325}" destId="{F204E4FA-80DC-4109-BC06-57470B87183B}" srcOrd="0" destOrd="0" parTransId="{F88DBBDD-783E-4678-BBCB-A53492D05C51}" sibTransId="{170531B0-56A6-4C25-8E55-DC46F25633A6}"/>
    <dgm:cxn modelId="{0D7DA40D-39FB-4A9B-9022-C705A9D1C479}" srcId="{52A8D9F9-C2F5-4175-812D-3AAF4C56296C}" destId="{8BD5BDE3-FB37-4440-80D1-F17211038EB4}" srcOrd="0" destOrd="0" parTransId="{18FB456D-5D17-40A1-8EE8-A5955D9F71BB}" sibTransId="{9CA3B0CA-F089-4E65-B772-41C74DC9BD11}"/>
    <dgm:cxn modelId="{B90B4F85-3348-4555-B8D4-A314114DE65E}" type="presOf" srcId="{4D83CE98-FFD8-4ADA-B996-75A067049C17}" destId="{293E7B7D-83FF-420E-9C1D-ACA2429CF4EA}" srcOrd="0" destOrd="0" presId="urn:microsoft.com/office/officeart/2005/8/layout/lProcess2"/>
    <dgm:cxn modelId="{7A64811D-71C5-496B-9782-F2003BE00DB2}" srcId="{52A8D9F9-C2F5-4175-812D-3AAF4C56296C}" destId="{FB31CA8F-E503-4867-AF55-9501FD9F0325}" srcOrd="2" destOrd="0" parTransId="{E4E67393-CA65-485F-B83E-4BE768A9CE50}" sibTransId="{B9A5B412-0621-4A37-A3FA-349B21D425BA}"/>
    <dgm:cxn modelId="{85E6F648-3554-472E-A718-26614821DBB4}" srcId="{FB31CA8F-E503-4867-AF55-9501FD9F0325}" destId="{33C724C5-C660-4E62-BB4F-EC09773711FE}" srcOrd="4" destOrd="0" parTransId="{26B9C293-BE1F-4076-8E1A-5CE16C6AADCE}" sibTransId="{8DF747BC-F05A-4711-8F16-25A9F3E712E6}"/>
    <dgm:cxn modelId="{143D5B0F-0B98-4B2A-B454-38D566E767F9}" srcId="{8BD5BDE3-FB37-4440-80D1-F17211038EB4}" destId="{2D507158-1453-418A-A422-95E1E4AF2BFB}" srcOrd="1" destOrd="0" parTransId="{13BA910C-6693-44D6-B9D3-6F6BD25F746A}" sibTransId="{3A55E0D1-68D0-4718-82E6-7F448A0E470C}"/>
    <dgm:cxn modelId="{6E66F841-5ED7-477E-8A2A-F98F6C9A7811}" type="presOf" srcId="{12BB4D6B-00A7-45A3-B0F2-15246B71F8EF}" destId="{660EFAAB-60A9-4670-8390-402F32FBFFF5}" srcOrd="0" destOrd="0" presId="urn:microsoft.com/office/officeart/2005/8/layout/lProcess2"/>
    <dgm:cxn modelId="{A5C59838-260F-4F91-A20D-31D6E1E4A505}" type="presOf" srcId="{FB6E50C5-C90F-42FF-B06E-A803AE070F47}" destId="{D613F7D2-6CDB-437F-ADAC-6DCCFFD115BA}" srcOrd="0" destOrd="0" presId="urn:microsoft.com/office/officeart/2005/8/layout/lProcess2"/>
    <dgm:cxn modelId="{F68E53DA-6802-4D1D-92BB-CA2C2C4A4981}" type="presOf" srcId="{FB31CA8F-E503-4867-AF55-9501FD9F0325}" destId="{38E01E58-49C3-4BF8-B886-729EE9D57E8B}" srcOrd="0" destOrd="0" presId="urn:microsoft.com/office/officeart/2005/8/layout/lProcess2"/>
    <dgm:cxn modelId="{16CA7A4C-A119-45AB-8BC5-50CA25B1D0C7}" type="presOf" srcId="{ADEB625C-5C57-4BC3-9ADB-15882777BEE4}" destId="{F26E5860-0229-41C2-93C3-589E341CE1ED}" srcOrd="0" destOrd="0" presId="urn:microsoft.com/office/officeart/2005/8/layout/lProcess2"/>
    <dgm:cxn modelId="{E4958384-E38D-4481-94BE-93BE849F7DC4}" type="presOf" srcId="{33C724C5-C660-4E62-BB4F-EC09773711FE}" destId="{A7742C53-13C3-47AC-AC1C-BDC4FB5320DE}" srcOrd="0" destOrd="0" presId="urn:microsoft.com/office/officeart/2005/8/layout/lProcess2"/>
    <dgm:cxn modelId="{C0D4B8AE-DEFC-4A47-9267-053236E0EDC5}" type="presOf" srcId="{A2A5EA7D-F8D8-4DE0-8D67-2C7091C17AFE}" destId="{D5F6D98B-C7DF-4007-B090-75B98377CD34}" srcOrd="1" destOrd="0" presId="urn:microsoft.com/office/officeart/2005/8/layout/lProcess2"/>
    <dgm:cxn modelId="{32356DBD-59F4-44DF-8635-925F474F22EA}" type="presOf" srcId="{A8EA5099-E56D-4780-92A9-D1FD4420193F}" destId="{B81CFFCC-017D-4064-8750-3FDE9CF053C1}" srcOrd="0" destOrd="0" presId="urn:microsoft.com/office/officeart/2005/8/layout/lProcess2"/>
    <dgm:cxn modelId="{52BBAD29-D398-4746-98D0-8F88ACED571E}" type="presOf" srcId="{8BD5BDE3-FB37-4440-80D1-F17211038EB4}" destId="{189DC1EA-6AA7-4FE7-AC6C-8F240A38416E}" srcOrd="1" destOrd="0" presId="urn:microsoft.com/office/officeart/2005/8/layout/lProcess2"/>
    <dgm:cxn modelId="{7E6D7EB1-E711-4A3D-9DD3-00401A0D66FD}" type="presOf" srcId="{A2A5EA7D-F8D8-4DE0-8D67-2C7091C17AFE}" destId="{B060FF27-7C0D-4673-819C-DE22C0E76A19}" srcOrd="0" destOrd="0" presId="urn:microsoft.com/office/officeart/2005/8/layout/lProcess2"/>
    <dgm:cxn modelId="{E2E4BD6F-858D-43D3-A196-5007396D6558}" type="presOf" srcId="{FB31CA8F-E503-4867-AF55-9501FD9F0325}" destId="{01573606-D774-4BB0-9BAE-0559CBAF73C5}" srcOrd="1" destOrd="0" presId="urn:microsoft.com/office/officeart/2005/8/layout/lProcess2"/>
    <dgm:cxn modelId="{65DD67AE-EE98-4071-9CE8-FC0D25A19524}" srcId="{8BD5BDE3-FB37-4440-80D1-F17211038EB4}" destId="{A8EA5099-E56D-4780-92A9-D1FD4420193F}" srcOrd="2" destOrd="0" parTransId="{37CEF4B7-2627-482B-81A5-E7B7DF80C2A3}" sibTransId="{3C96854A-348A-4351-B6BC-C9CD38F5A044}"/>
    <dgm:cxn modelId="{B5892D27-0593-46C3-B575-30045841F840}" type="presParOf" srcId="{4D2C435A-740C-4F69-BB93-389A2A32F111}" destId="{14361089-79CF-4154-954D-25C5F2B5F44F}" srcOrd="0" destOrd="0" presId="urn:microsoft.com/office/officeart/2005/8/layout/lProcess2"/>
    <dgm:cxn modelId="{79215DA8-EFF1-47E1-A510-E3C343CB0803}" type="presParOf" srcId="{14361089-79CF-4154-954D-25C5F2B5F44F}" destId="{FCFCAF29-3455-41C5-A620-29C58ED3767F}" srcOrd="0" destOrd="0" presId="urn:microsoft.com/office/officeart/2005/8/layout/lProcess2"/>
    <dgm:cxn modelId="{9F72D773-0E76-4C19-8251-148746824F0E}" type="presParOf" srcId="{14361089-79CF-4154-954D-25C5F2B5F44F}" destId="{189DC1EA-6AA7-4FE7-AC6C-8F240A38416E}" srcOrd="1" destOrd="0" presId="urn:microsoft.com/office/officeart/2005/8/layout/lProcess2"/>
    <dgm:cxn modelId="{3AB212B2-29CD-45F3-9ADE-06EF0F1C3027}" type="presParOf" srcId="{14361089-79CF-4154-954D-25C5F2B5F44F}" destId="{427216B6-0ADC-4AFF-96D0-79A613444B16}" srcOrd="2" destOrd="0" presId="urn:microsoft.com/office/officeart/2005/8/layout/lProcess2"/>
    <dgm:cxn modelId="{ED0F4857-718C-407B-93FB-EADACE95E35E}" type="presParOf" srcId="{427216B6-0ADC-4AFF-96D0-79A613444B16}" destId="{C34582C0-1C29-4B0A-A573-8197EC965AA4}" srcOrd="0" destOrd="0" presId="urn:microsoft.com/office/officeart/2005/8/layout/lProcess2"/>
    <dgm:cxn modelId="{C837AC50-6383-4A71-B14E-952834A9141A}" type="presParOf" srcId="{C34582C0-1C29-4B0A-A573-8197EC965AA4}" destId="{A0111C9A-205C-4BD2-858E-8E18924C11E1}" srcOrd="0" destOrd="0" presId="urn:microsoft.com/office/officeart/2005/8/layout/lProcess2"/>
    <dgm:cxn modelId="{AB996A5E-95A3-46F2-8E2C-F38144D46847}" type="presParOf" srcId="{C34582C0-1C29-4B0A-A573-8197EC965AA4}" destId="{52735FA7-D9B5-419F-8B9B-49544BDC8018}" srcOrd="1" destOrd="0" presId="urn:microsoft.com/office/officeart/2005/8/layout/lProcess2"/>
    <dgm:cxn modelId="{F7D08926-D1D7-4606-B978-D7F2B78601F4}" type="presParOf" srcId="{C34582C0-1C29-4B0A-A573-8197EC965AA4}" destId="{1802CCEB-7E55-4CD4-8EFD-B6E34F5A39E0}" srcOrd="2" destOrd="0" presId="urn:microsoft.com/office/officeart/2005/8/layout/lProcess2"/>
    <dgm:cxn modelId="{DAA5048E-D478-4250-9C57-1536728C0E9E}" type="presParOf" srcId="{C34582C0-1C29-4B0A-A573-8197EC965AA4}" destId="{9B108EA4-386A-4556-AA24-880A55D33E37}" srcOrd="3" destOrd="0" presId="urn:microsoft.com/office/officeart/2005/8/layout/lProcess2"/>
    <dgm:cxn modelId="{89927CC1-31A6-4B90-B8A7-98BF70E6176E}" type="presParOf" srcId="{C34582C0-1C29-4B0A-A573-8197EC965AA4}" destId="{B81CFFCC-017D-4064-8750-3FDE9CF053C1}" srcOrd="4" destOrd="0" presId="urn:microsoft.com/office/officeart/2005/8/layout/lProcess2"/>
    <dgm:cxn modelId="{7C9F60A5-D29E-4348-894B-C145A7A92133}" type="presParOf" srcId="{4D2C435A-740C-4F69-BB93-389A2A32F111}" destId="{78AB2730-3420-43FB-9B7B-98C4B964B65B}" srcOrd="1" destOrd="0" presId="urn:microsoft.com/office/officeart/2005/8/layout/lProcess2"/>
    <dgm:cxn modelId="{0DE68D5A-4F16-4D72-9648-C284ADCEC785}" type="presParOf" srcId="{4D2C435A-740C-4F69-BB93-389A2A32F111}" destId="{433C3DD1-AC0E-4203-AE1F-26A34B1B66F6}" srcOrd="2" destOrd="0" presId="urn:microsoft.com/office/officeart/2005/8/layout/lProcess2"/>
    <dgm:cxn modelId="{569B15F4-D75F-4C0F-8D1E-4641D40EC488}" type="presParOf" srcId="{433C3DD1-AC0E-4203-AE1F-26A34B1B66F6}" destId="{B060FF27-7C0D-4673-819C-DE22C0E76A19}" srcOrd="0" destOrd="0" presId="urn:microsoft.com/office/officeart/2005/8/layout/lProcess2"/>
    <dgm:cxn modelId="{30E0F2B0-429C-4FBB-B854-CB1DECBF881B}" type="presParOf" srcId="{433C3DD1-AC0E-4203-AE1F-26A34B1B66F6}" destId="{D5F6D98B-C7DF-4007-B090-75B98377CD34}" srcOrd="1" destOrd="0" presId="urn:microsoft.com/office/officeart/2005/8/layout/lProcess2"/>
    <dgm:cxn modelId="{E0175C2A-FB7A-4A8E-AC53-0FC83981F35D}" type="presParOf" srcId="{433C3DD1-AC0E-4203-AE1F-26A34B1B66F6}" destId="{33F3E3E1-BB12-4B1A-A463-09FBEAD67738}" srcOrd="2" destOrd="0" presId="urn:microsoft.com/office/officeart/2005/8/layout/lProcess2"/>
    <dgm:cxn modelId="{4E914C11-CDDF-436C-8966-C04EF8E0449E}" type="presParOf" srcId="{33F3E3E1-BB12-4B1A-A463-09FBEAD67738}" destId="{E757E520-FE1C-4C3E-89BF-8CF4A35DB199}" srcOrd="0" destOrd="0" presId="urn:microsoft.com/office/officeart/2005/8/layout/lProcess2"/>
    <dgm:cxn modelId="{578910BC-1158-4C74-B47F-C808007CD9EF}" type="presParOf" srcId="{E757E520-FE1C-4C3E-89BF-8CF4A35DB199}" destId="{9F37A909-0D22-4C13-95C1-BBF0A1A3AAFE}" srcOrd="0" destOrd="0" presId="urn:microsoft.com/office/officeart/2005/8/layout/lProcess2"/>
    <dgm:cxn modelId="{6B8C70E3-1049-4B97-B936-7885F8947765}" type="presParOf" srcId="{E757E520-FE1C-4C3E-89BF-8CF4A35DB199}" destId="{6FC8DE7C-0773-4547-97A6-CDAD5E91F451}" srcOrd="1" destOrd="0" presId="urn:microsoft.com/office/officeart/2005/8/layout/lProcess2"/>
    <dgm:cxn modelId="{91E4046B-CAD9-4016-B14B-A555F6474497}" type="presParOf" srcId="{E757E520-FE1C-4C3E-89BF-8CF4A35DB199}" destId="{D613F7D2-6CDB-437F-ADAC-6DCCFFD115BA}" srcOrd="2" destOrd="0" presId="urn:microsoft.com/office/officeart/2005/8/layout/lProcess2"/>
    <dgm:cxn modelId="{694D73C9-9873-498C-A42C-3470CF274ED0}" type="presParOf" srcId="{E757E520-FE1C-4C3E-89BF-8CF4A35DB199}" destId="{B22AFF7C-55DA-4BE4-BF03-4B41BEE539DC}" srcOrd="3" destOrd="0" presId="urn:microsoft.com/office/officeart/2005/8/layout/lProcess2"/>
    <dgm:cxn modelId="{F0EF4D3C-1062-44D0-94D2-84DF294A6449}" type="presParOf" srcId="{E757E520-FE1C-4C3E-89BF-8CF4A35DB199}" destId="{660EFAAB-60A9-4670-8390-402F32FBFFF5}" srcOrd="4" destOrd="0" presId="urn:microsoft.com/office/officeart/2005/8/layout/lProcess2"/>
    <dgm:cxn modelId="{2FA3F3C5-F84A-4D16-8D5F-0E5EE2E3E648}" type="presParOf" srcId="{E757E520-FE1C-4C3E-89BF-8CF4A35DB199}" destId="{11AF0BD5-86BF-4262-A408-6A52862AB213}" srcOrd="5" destOrd="0" presId="urn:microsoft.com/office/officeart/2005/8/layout/lProcess2"/>
    <dgm:cxn modelId="{C2E47A50-A0BF-490D-BC1C-16A727E9BCD9}" type="presParOf" srcId="{E757E520-FE1C-4C3E-89BF-8CF4A35DB199}" destId="{5D3785C3-A45C-43DF-A4D0-B0C7497134E8}" srcOrd="6" destOrd="0" presId="urn:microsoft.com/office/officeart/2005/8/layout/lProcess2"/>
    <dgm:cxn modelId="{5C1DDB6F-EAFA-46DB-B312-A53C9329F8FE}" type="presParOf" srcId="{4D2C435A-740C-4F69-BB93-389A2A32F111}" destId="{6DA173C6-F486-47A3-8D15-F62A5F387242}" srcOrd="3" destOrd="0" presId="urn:microsoft.com/office/officeart/2005/8/layout/lProcess2"/>
    <dgm:cxn modelId="{FDB7339A-FA9D-49C9-8D17-301D97D420D6}" type="presParOf" srcId="{4D2C435A-740C-4F69-BB93-389A2A32F111}" destId="{63C249F9-A7B6-45EF-B780-D5313E8AE385}" srcOrd="4" destOrd="0" presId="urn:microsoft.com/office/officeart/2005/8/layout/lProcess2"/>
    <dgm:cxn modelId="{E1F1CFDC-D79F-4F23-B5A6-AF9105CC90B5}" type="presParOf" srcId="{63C249F9-A7B6-45EF-B780-D5313E8AE385}" destId="{38E01E58-49C3-4BF8-B886-729EE9D57E8B}" srcOrd="0" destOrd="0" presId="urn:microsoft.com/office/officeart/2005/8/layout/lProcess2"/>
    <dgm:cxn modelId="{912AEB03-3105-4782-8CF3-55BFFAEEFC76}" type="presParOf" srcId="{63C249F9-A7B6-45EF-B780-D5313E8AE385}" destId="{01573606-D774-4BB0-9BAE-0559CBAF73C5}" srcOrd="1" destOrd="0" presId="urn:microsoft.com/office/officeart/2005/8/layout/lProcess2"/>
    <dgm:cxn modelId="{88100C4A-89F9-4D88-AD73-DBC3ABEA2E28}" type="presParOf" srcId="{63C249F9-A7B6-45EF-B780-D5313E8AE385}" destId="{C654AF54-FB25-492C-840E-E9125B2A0CF0}" srcOrd="2" destOrd="0" presId="urn:microsoft.com/office/officeart/2005/8/layout/lProcess2"/>
    <dgm:cxn modelId="{09614E5C-C3F6-4509-9791-553C4C672761}" type="presParOf" srcId="{C654AF54-FB25-492C-840E-E9125B2A0CF0}" destId="{8C0FC171-DA13-446E-AC22-AA2D7DBD29AF}" srcOrd="0" destOrd="0" presId="urn:microsoft.com/office/officeart/2005/8/layout/lProcess2"/>
    <dgm:cxn modelId="{6E5E07CB-0E32-4A81-8A11-2059D13CD75C}" type="presParOf" srcId="{8C0FC171-DA13-446E-AC22-AA2D7DBD29AF}" destId="{E2CD170F-1BC9-4CBC-ACFC-B3FDABA12C82}" srcOrd="0" destOrd="0" presId="urn:microsoft.com/office/officeart/2005/8/layout/lProcess2"/>
    <dgm:cxn modelId="{E8CFEEED-0F57-4E51-8BC6-2374A7CB2034}" type="presParOf" srcId="{8C0FC171-DA13-446E-AC22-AA2D7DBD29AF}" destId="{A3376611-F7A7-4DFC-B267-9814FA89F359}" srcOrd="1" destOrd="0" presId="urn:microsoft.com/office/officeart/2005/8/layout/lProcess2"/>
    <dgm:cxn modelId="{F34F23C1-2800-4D07-9CC1-1DDDB56CF25B}" type="presParOf" srcId="{8C0FC171-DA13-446E-AC22-AA2D7DBD29AF}" destId="{293E7B7D-83FF-420E-9C1D-ACA2429CF4EA}" srcOrd="2" destOrd="0" presId="urn:microsoft.com/office/officeart/2005/8/layout/lProcess2"/>
    <dgm:cxn modelId="{7E849563-9198-4D7D-8D54-A2F9B15804C2}" type="presParOf" srcId="{8C0FC171-DA13-446E-AC22-AA2D7DBD29AF}" destId="{4FEBEF01-004F-430E-B3BA-284E9E329C5D}" srcOrd="3" destOrd="0" presId="urn:microsoft.com/office/officeart/2005/8/layout/lProcess2"/>
    <dgm:cxn modelId="{53483C42-FE48-450C-AC0A-2822E942B308}" type="presParOf" srcId="{8C0FC171-DA13-446E-AC22-AA2D7DBD29AF}" destId="{6CC73385-6C1B-4662-8B00-E0D7534AE650}" srcOrd="4" destOrd="0" presId="urn:microsoft.com/office/officeart/2005/8/layout/lProcess2"/>
    <dgm:cxn modelId="{006ECA92-66F3-4B4A-BD67-393509358341}" type="presParOf" srcId="{8C0FC171-DA13-446E-AC22-AA2D7DBD29AF}" destId="{303EDE1B-E2C2-4E7E-B8DB-04FB07261B20}" srcOrd="5" destOrd="0" presId="urn:microsoft.com/office/officeart/2005/8/layout/lProcess2"/>
    <dgm:cxn modelId="{C6F956E7-AF2F-4138-80FB-6509C5345985}" type="presParOf" srcId="{8C0FC171-DA13-446E-AC22-AA2D7DBD29AF}" destId="{F26E5860-0229-41C2-93C3-589E341CE1ED}" srcOrd="6" destOrd="0" presId="urn:microsoft.com/office/officeart/2005/8/layout/lProcess2"/>
    <dgm:cxn modelId="{3EC9F611-DE25-430B-9F72-B404824D595D}" type="presParOf" srcId="{8C0FC171-DA13-446E-AC22-AA2D7DBD29AF}" destId="{BA571D9A-1DC9-4530-BF3F-05FD5DB15250}" srcOrd="7" destOrd="0" presId="urn:microsoft.com/office/officeart/2005/8/layout/lProcess2"/>
    <dgm:cxn modelId="{7F88EF97-21E9-48EC-9183-3B98F741C4B9}" type="presParOf" srcId="{8C0FC171-DA13-446E-AC22-AA2D7DBD29AF}" destId="{A7742C53-13C3-47AC-AC1C-BDC4FB5320DE}" srcOrd="8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0.51168</cdr:x>
      <cdr:y>0.65749</cdr:y>
    </cdr:from>
    <cdr:to>
      <cdr:x>0.58572</cdr:x>
      <cdr:y>0.73954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6022125" y="3130597"/>
          <a:ext cx="871402" cy="39067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en-US" sz="1400" b="1" dirty="0" smtClean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rPr>
            <a:t>9,6</a:t>
          </a:r>
          <a:r>
            <a:rPr lang="ru-RU" sz="1400" b="1" dirty="0" smtClean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rPr>
            <a:t>%</a:t>
          </a:r>
          <a:endParaRPr lang="ru-RU" sz="1400" b="1" dirty="0">
            <a:solidFill>
              <a:schemeClr val="tx1"/>
            </a:solidFill>
            <a:latin typeface="PT Astra Serif" panose="020A0603040505020204" pitchFamily="18" charset="-52"/>
            <a:ea typeface="PT Astra Serif" panose="020A0603040505020204" pitchFamily="18" charset="-52"/>
            <a:cs typeface="Times New Roman" panose="02020603050405020304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6"/>
            <a:ext cx="2946400" cy="498475"/>
          </a:xfrm>
          <a:prstGeom prst="rect">
            <a:avLst/>
          </a:prstGeom>
        </p:spPr>
        <p:txBody>
          <a:bodyPr vert="horz" lIns="91404" tIns="45700" rIns="91404" bIns="4570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6"/>
            <a:ext cx="2946400" cy="498475"/>
          </a:xfrm>
          <a:prstGeom prst="rect">
            <a:avLst/>
          </a:prstGeom>
        </p:spPr>
        <p:txBody>
          <a:bodyPr vert="horz" lIns="91404" tIns="45700" rIns="91404" bIns="45700" rtlCol="0"/>
          <a:lstStyle>
            <a:lvl1pPr algn="r">
              <a:defRPr sz="1200"/>
            </a:lvl1pPr>
          </a:lstStyle>
          <a:p>
            <a:fld id="{24B739C5-4E26-4660-AA19-8AEEA2E863C4}" type="datetimeFigureOut">
              <a:rPr lang="ru-RU" smtClean="0"/>
              <a:t>12.03.2024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04" tIns="45700" rIns="91404" bIns="4570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6" y="4778380"/>
            <a:ext cx="5438775" cy="3908425"/>
          </a:xfrm>
          <a:prstGeom prst="rect">
            <a:avLst/>
          </a:prstGeom>
        </p:spPr>
        <p:txBody>
          <a:bodyPr vert="horz" lIns="91404" tIns="45700" rIns="91404" bIns="4570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9429755"/>
            <a:ext cx="2946400" cy="498475"/>
          </a:xfrm>
          <a:prstGeom prst="rect">
            <a:avLst/>
          </a:prstGeom>
        </p:spPr>
        <p:txBody>
          <a:bodyPr vert="horz" lIns="91404" tIns="45700" rIns="91404" bIns="4570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5"/>
            <a:ext cx="2946400" cy="498475"/>
          </a:xfrm>
          <a:prstGeom prst="rect">
            <a:avLst/>
          </a:prstGeom>
        </p:spPr>
        <p:txBody>
          <a:bodyPr vert="horz" lIns="91404" tIns="45700" rIns="91404" bIns="45700" rtlCol="0" anchor="b"/>
          <a:lstStyle>
            <a:lvl1pPr algn="r">
              <a:defRPr sz="1200"/>
            </a:lvl1pPr>
          </a:lstStyle>
          <a:p>
            <a:fld id="{95E72405-8A1E-4C1B-A8DB-FB8A7436FF2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95291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E72405-8A1E-4C1B-A8DB-FB8A7436FF27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86049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E72405-8A1E-4C1B-A8DB-FB8A7436FF27}" type="slidenum">
              <a:rPr lang="ru-RU" smtClean="0"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20965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5746" indent="-28402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8768" indent="-22689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10495" indent="-22689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69050" indent="-22689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26019" indent="-22689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82986" indent="-22689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39953" indent="-22689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96922" indent="-22689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B990D69-1B14-4406-9708-76ABCD83F2A6}" type="slidenum">
              <a:rPr lang="ru-RU" altLang="ru-RU" smtClean="0">
                <a:solidFill>
                  <a:prstClr val="black"/>
                </a:solidFill>
              </a:rPr>
              <a:pPr/>
              <a:t>22</a:t>
            </a:fld>
            <a:endParaRPr lang="ru-RU" altLang="ru-RU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3306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:notes"/>
          <p:cNvSpPr txBox="1">
            <a:spLocks noGrp="1"/>
          </p:cNvSpPr>
          <p:nvPr>
            <p:ph type="body" idx="1"/>
          </p:nvPr>
        </p:nvSpPr>
        <p:spPr>
          <a:xfrm>
            <a:off x="685481" y="4714877"/>
            <a:ext cx="5487041" cy="4467225"/>
          </a:xfrm>
          <a:prstGeom prst="rect">
            <a:avLst/>
          </a:prstGeom>
        </p:spPr>
        <p:txBody>
          <a:bodyPr spcFirstLastPara="1" wrap="square" lIns="91412" tIns="45694" rIns="91412" bIns="45694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108" name="Google Shape;10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650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176371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:notes"/>
          <p:cNvSpPr txBox="1">
            <a:spLocks noGrp="1"/>
          </p:cNvSpPr>
          <p:nvPr>
            <p:ph type="body" idx="1"/>
          </p:nvPr>
        </p:nvSpPr>
        <p:spPr>
          <a:xfrm>
            <a:off x="685481" y="4714877"/>
            <a:ext cx="5487041" cy="4467225"/>
          </a:xfrm>
          <a:prstGeom prst="rect">
            <a:avLst/>
          </a:prstGeom>
        </p:spPr>
        <p:txBody>
          <a:bodyPr spcFirstLastPara="1" wrap="square" lIns="91412" tIns="45694" rIns="91412" bIns="45694" anchor="t" anchorCtr="0">
            <a:noAutofit/>
          </a:bodyPr>
          <a:lstStyle/>
          <a:p>
            <a:pPr marL="0" indent="0"/>
            <a:endParaRPr dirty="0"/>
          </a:p>
        </p:txBody>
      </p:sp>
      <p:sp>
        <p:nvSpPr>
          <p:cNvPr id="108" name="Google Shape;10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650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760668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E72405-8A1E-4C1B-A8DB-FB8A7436FF27}" type="slidenum">
              <a:rPr lang="ru-RU" smtClean="0"/>
              <a:t>40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64844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1D522-98E8-44C7-9007-7280AFEBCC8C}" type="datetimeFigureOut">
              <a:rPr lang="ru-RU" smtClean="0"/>
              <a:t>12.03.2024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84F-F6FD-4D94-ACA5-CE09A62595C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1814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1D522-98E8-44C7-9007-7280AFEBCC8C}" type="datetimeFigureOut">
              <a:rPr lang="ru-RU" smtClean="0"/>
              <a:t>12.03.2024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84F-F6FD-4D94-ACA5-CE09A62595C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0020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1D522-98E8-44C7-9007-7280AFEBCC8C}" type="datetimeFigureOut">
              <a:rPr lang="ru-RU" smtClean="0"/>
              <a:t>12.03.2024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84F-F6FD-4D94-ACA5-CE09A62595C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34293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5780618" y="1169989"/>
            <a:ext cx="6419849" cy="4994275"/>
            <a:chOff x="4334933" y="1169931"/>
            <a:chExt cx="4814835" cy="4993802"/>
          </a:xfrm>
        </p:grpSpPr>
        <p:cxnSp>
          <p:nvCxnSpPr>
            <p:cNvPr id="5" name="Straight Connector 16"/>
            <p:cNvCxnSpPr/>
            <p:nvPr/>
          </p:nvCxnSpPr>
          <p:spPr>
            <a:xfrm flipH="1">
              <a:off x="6009727" y="1169931"/>
              <a:ext cx="3133691" cy="313501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8"/>
            <p:cNvCxnSpPr/>
            <p:nvPr/>
          </p:nvCxnSpPr>
          <p:spPr>
            <a:xfrm flipH="1">
              <a:off x="4334933" y="1349301"/>
              <a:ext cx="4814835" cy="481443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20"/>
            <p:cNvCxnSpPr/>
            <p:nvPr/>
          </p:nvCxnSpPr>
          <p:spPr>
            <a:xfrm flipH="1">
              <a:off x="5225510" y="1469940"/>
              <a:ext cx="3911558" cy="391123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21"/>
            <p:cNvCxnSpPr/>
            <p:nvPr/>
          </p:nvCxnSpPr>
          <p:spPr>
            <a:xfrm flipH="1">
              <a:off x="5304885" y="1308030"/>
              <a:ext cx="3838534" cy="3839799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22"/>
            <p:cNvCxnSpPr/>
            <p:nvPr/>
          </p:nvCxnSpPr>
          <p:spPr>
            <a:xfrm flipH="1">
              <a:off x="5706518" y="1769949"/>
              <a:ext cx="3430550" cy="343026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1201" y="533401"/>
            <a:ext cx="8206284" cy="3124201"/>
          </a:xfrm>
        </p:spPr>
        <p:txBody>
          <a:bodyPr anchor="b"/>
          <a:lstStyle>
            <a:lvl1pPr algn="l">
              <a:defRPr sz="4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1200" y="3843868"/>
            <a:ext cx="6605667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A40F3-CBA7-4371-A90E-7FDF0D5229F2}" type="slidenum">
              <a:rPr lang="ru-RU">
                <a:solidFill>
                  <a:srgbClr val="146194">
                    <a:lumMod val="5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2086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201" y="4495800"/>
            <a:ext cx="8739823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1201" y="533400"/>
            <a:ext cx="8739823" cy="376767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6AF6D-CC8A-4800-B184-B706DD7AAC97}" type="slidenum">
              <a:rPr lang="ru-RU">
                <a:solidFill>
                  <a:srgbClr val="146194">
                    <a:lumMod val="5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57332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200" y="1981200"/>
            <a:ext cx="8536624" cy="2319867"/>
          </a:xfrm>
        </p:spPr>
        <p:txBody>
          <a:bodyPr anchor="b"/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1201" y="4487334"/>
            <a:ext cx="8536623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5A812-404E-4BA4-8D4F-F11C9A5B4C70}" type="slidenum">
              <a:rPr lang="ru-RU">
                <a:solidFill>
                  <a:srgbClr val="146194">
                    <a:lumMod val="5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7696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201" y="4495800"/>
            <a:ext cx="8739823" cy="15240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711201" y="533401"/>
            <a:ext cx="5266623" cy="37676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6216483" y="533400"/>
            <a:ext cx="5264317" cy="37592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E88DE1-2CB8-41DB-A742-A9DBAA5D4ED0}" type="slidenum">
              <a:rPr lang="ru-RU">
                <a:solidFill>
                  <a:srgbClr val="146194">
                    <a:lumMod val="5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5647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201" y="4495800"/>
            <a:ext cx="8739823" cy="15240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6002" y="533400"/>
            <a:ext cx="4955821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1199" y="1143001"/>
            <a:ext cx="5260623" cy="3158067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73355" y="566738"/>
            <a:ext cx="501873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6483" y="1143000"/>
            <a:ext cx="5275607" cy="3149600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7F7F3E-A0C1-4E24-93E5-ACB7819B1F2C}" type="slidenum">
              <a:rPr lang="ru-RU">
                <a:solidFill>
                  <a:srgbClr val="146194">
                    <a:lumMod val="5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4795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201" y="4495800"/>
            <a:ext cx="8739823" cy="15240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EED6F-F5AE-4EB8-8245-576AC64261F8}" type="slidenum">
              <a:rPr lang="ru-RU">
                <a:solidFill>
                  <a:srgbClr val="146194">
                    <a:lumMod val="5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1019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D57BCF-F5FA-46BA-B02B-DDA956663CED}" type="slidenum">
              <a:rPr lang="ru-RU">
                <a:solidFill>
                  <a:srgbClr val="146194">
                    <a:lumMod val="5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477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4889" y="533400"/>
            <a:ext cx="4267200" cy="1524000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1199" y="533400"/>
            <a:ext cx="5918340" cy="54864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24889" y="2209803"/>
            <a:ext cx="42672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21A3E5-D4B7-4207-80FC-7BF0A8ABBAAD}" type="slidenum">
              <a:rPr lang="ru-RU">
                <a:solidFill>
                  <a:srgbClr val="146194">
                    <a:lumMod val="5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6276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1D522-98E8-44C7-9007-7280AFEBCC8C}" type="datetimeFigureOut">
              <a:rPr lang="ru-RU" smtClean="0"/>
              <a:t>12.03.2024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84F-F6FD-4D94-ACA5-CE09A62595C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56820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94400" y="1447800"/>
            <a:ext cx="4751011" cy="11430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1016000" y="914400"/>
            <a:ext cx="4374632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94704" y="2743200"/>
            <a:ext cx="4752297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797940-134E-41C3-9F82-4FE8A4552063}" type="slidenum">
              <a:rPr lang="ru-RU">
                <a:solidFill>
                  <a:srgbClr val="146194">
                    <a:lumMod val="5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45378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201" y="4495800"/>
            <a:ext cx="8739823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11200" y="533400"/>
            <a:ext cx="107696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1016003" y="3843867"/>
            <a:ext cx="9708443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D51489-7BE7-4AE6-B06A-1F918CBD7B67}" type="slidenum">
              <a:rPr lang="ru-RU">
                <a:solidFill>
                  <a:srgbClr val="146194">
                    <a:lumMod val="5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0482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200" y="533400"/>
            <a:ext cx="10769600" cy="2895600"/>
          </a:xfrm>
        </p:spPr>
        <p:txBody>
          <a:bodyPr/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1200" y="4114800"/>
            <a:ext cx="8511403" cy="19050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723355-121B-4152-948E-4C7DC853A156}" type="slidenum">
              <a:rPr lang="ru-RU">
                <a:solidFill>
                  <a:srgbClr val="146194">
                    <a:lumMod val="5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1786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04800" y="711200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ru-RU" sz="8000" dirty="0" smtClean="0">
                <a:solidFill>
                  <a:prstClr val="white"/>
                </a:solidFill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0261600" y="2768600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ru-RU" sz="8000" dirty="0" smtClean="0">
                <a:solidFill>
                  <a:prstClr val="white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711" y="533400"/>
            <a:ext cx="9146383" cy="2895600"/>
          </a:xfrm>
        </p:spPr>
        <p:txBody>
          <a:bodyPr/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22401" y="3429000"/>
            <a:ext cx="8536623" cy="48260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1201" y="4301070"/>
            <a:ext cx="8509815" cy="171873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C56C8-854D-4F79-9CE7-E5BC47748C10}" type="slidenum">
              <a:rPr lang="ru-RU">
                <a:solidFill>
                  <a:srgbClr val="146194">
                    <a:lumMod val="5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55524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201" y="3429000"/>
            <a:ext cx="8509815" cy="1697400"/>
          </a:xfrm>
        </p:spPr>
        <p:txBody>
          <a:bodyPr anchor="b"/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1200" y="5132981"/>
            <a:ext cx="8511403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894DF-D2AA-475B-B909-08627880F3B8}" type="slidenum">
              <a:rPr lang="ru-RU">
                <a:solidFill>
                  <a:srgbClr val="146194">
                    <a:lumMod val="5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118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04800" y="711200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ru-RU" sz="8000" dirty="0" smtClean="0">
                <a:solidFill>
                  <a:prstClr val="white"/>
                </a:solidFill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0261600" y="2768600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ru-RU" sz="8000" dirty="0" smtClean="0">
                <a:solidFill>
                  <a:prstClr val="white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712" y="533400"/>
            <a:ext cx="9146381" cy="2895600"/>
          </a:xfrm>
        </p:spPr>
        <p:txBody>
          <a:bodyPr/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711201" y="3886200"/>
            <a:ext cx="8509815" cy="1049866"/>
          </a:xfrm>
        </p:spPr>
        <p:txBody>
          <a:bodyPr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1200" y="4953000"/>
            <a:ext cx="8509813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075ED-945C-4889-B814-8D85A067C34D}" type="slidenum">
              <a:rPr lang="ru-RU">
                <a:solidFill>
                  <a:srgbClr val="146194">
                    <a:lumMod val="5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953246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200" y="533400"/>
            <a:ext cx="10034211" cy="2895600"/>
          </a:xfrm>
        </p:spPr>
        <p:txBody>
          <a:bodyPr/>
          <a:lstStyle>
            <a:lvl1pPr>
              <a:defRPr lang="en-US" sz="2800" b="0" dirty="0"/>
            </a:lvl1pPr>
          </a:lstStyle>
          <a:p>
            <a:pPr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711201" y="3928534"/>
            <a:ext cx="8509815" cy="838200"/>
          </a:xfrm>
        </p:spPr>
        <p:txBody>
          <a:bodyPr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1200" y="4766736"/>
            <a:ext cx="8509813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100185-8CFB-4705-A9B9-051494ADD60D}" type="slidenum">
              <a:rPr lang="ru-RU">
                <a:solidFill>
                  <a:srgbClr val="146194">
                    <a:lumMod val="5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538384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201" y="4495800"/>
            <a:ext cx="8739823" cy="1524000"/>
          </a:xfrm>
        </p:spPr>
        <p:txBody>
          <a:bodyPr/>
          <a:lstStyle>
            <a:lvl1pPr algn="l"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1201" y="533401"/>
            <a:ext cx="8739823" cy="376767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01E85-A0EF-4369-9C80-59AE9905F46E}" type="slidenum">
              <a:rPr lang="ru-RU">
                <a:solidFill>
                  <a:srgbClr val="146194">
                    <a:lumMod val="5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72343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55208" y="533400"/>
            <a:ext cx="2725592" cy="4419600"/>
          </a:xfrm>
        </p:spPr>
        <p:txBody>
          <a:bodyPr vert="eaVert"/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1200" y="533400"/>
            <a:ext cx="7800016" cy="5486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23E1D-7D99-4F9A-B257-722D6B09A956}" type="slidenum">
              <a:rPr lang="ru-RU">
                <a:solidFill>
                  <a:srgbClr val="146194">
                    <a:lumMod val="5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77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1D522-98E8-44C7-9007-7280AFEBCC8C}" type="datetimeFigureOut">
              <a:rPr lang="ru-RU" smtClean="0"/>
              <a:t>12.03.2024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84F-F6FD-4D94-ACA5-CE09A62595C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88716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1D522-98E8-44C7-9007-7280AFEBCC8C}" type="datetimeFigureOut">
              <a:rPr lang="ru-RU" smtClean="0"/>
              <a:t>12.03.2024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84F-F6FD-4D94-ACA5-CE09A62595C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16744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1D522-98E8-44C7-9007-7280AFEBCC8C}" type="datetimeFigureOut">
              <a:rPr lang="ru-RU" smtClean="0"/>
              <a:t>12.03.2024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84F-F6FD-4D94-ACA5-CE09A62595C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42494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1D522-98E8-44C7-9007-7280AFEBCC8C}" type="datetimeFigureOut">
              <a:rPr lang="ru-RU" smtClean="0"/>
              <a:t>12.03.2024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84F-F6FD-4D94-ACA5-CE09A62595C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9524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1D522-98E8-44C7-9007-7280AFEBCC8C}" type="datetimeFigureOut">
              <a:rPr lang="ru-RU" smtClean="0"/>
              <a:t>12.03.2024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84F-F6FD-4D94-ACA5-CE09A62595C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4364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1D522-98E8-44C7-9007-7280AFEBCC8C}" type="datetimeFigureOut">
              <a:rPr lang="ru-RU" smtClean="0"/>
              <a:t>12.03.2024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84F-F6FD-4D94-ACA5-CE09A62595C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5766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1D522-98E8-44C7-9007-7280AFEBCC8C}" type="datetimeFigureOut">
              <a:rPr lang="ru-RU" smtClean="0"/>
              <a:t>12.03.2024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84F-F6FD-4D94-ACA5-CE09A62595C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2282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1.jp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1D522-98E8-44C7-9007-7280AFEBCC8C}" type="datetimeFigureOut">
              <a:rPr lang="ru-RU" smtClean="0"/>
              <a:t>12.03.2024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83984F-F6FD-4D94-ACA5-CE09A62595C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1422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6"/>
          <p:cNvGrpSpPr>
            <a:grpSpLocks/>
          </p:cNvGrpSpPr>
          <p:nvPr/>
        </p:nvGrpSpPr>
        <p:grpSpPr bwMode="auto">
          <a:xfrm>
            <a:off x="8894234" y="3894138"/>
            <a:ext cx="3293533" cy="2659062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746" y="3259666"/>
              <a:ext cx="912188" cy="91189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5724"/>
              <a:ext cx="2981857" cy="2982809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1737" y="3581511"/>
              <a:ext cx="1897197" cy="1896584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130" y="3433998"/>
              <a:ext cx="1740055" cy="1739494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388" y="3985732"/>
              <a:ext cx="1264798" cy="126439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1200" y="4495800"/>
            <a:ext cx="873971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11200" y="533400"/>
            <a:ext cx="8739717" cy="376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6000" y="6172201"/>
            <a:ext cx="1602317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146194">
                  <a:lumMod val="50000"/>
                </a:srgbClr>
              </a:solidFill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11200" y="6172201"/>
            <a:ext cx="7749117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146194">
                  <a:lumMod val="50000"/>
                </a:srgbClr>
              </a:solidFill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5317" y="5578476"/>
            <a:ext cx="1143000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DFC84D52-71EC-476C-872A-674DE1F0EE56}" type="slidenum">
              <a:rPr lang="ru-RU">
                <a:solidFill>
                  <a:srgbClr val="146194">
                    <a:lumMod val="50000"/>
                  </a:srgbClr>
                </a:solidFill>
                <a:cs typeface="Arial" panose="020B0604020202020204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146194">
                  <a:lumMod val="50000"/>
                </a:srgb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703570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  <p:sldLayoutId id="2147483732" r:id="rId13"/>
    <p:sldLayoutId id="2147483733" r:id="rId14"/>
    <p:sldLayoutId id="2147483734" r:id="rId15"/>
    <p:sldLayoutId id="2147483735" r:id="rId16"/>
    <p:sldLayoutId id="2147483736" r:id="rId17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kern="1200" cap="all">
          <a:ln w="3175" cmpd="sng">
            <a:noFill/>
          </a:ln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entury Gothic" panose="020B0502020202020204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entury Gothic" panose="020B0502020202020204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entury Gothic" panose="020B0502020202020204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entury Gothic" panose="020B0502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>
          <a:solidFill>
            <a:srgbClr val="0F496F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kern="1200">
          <a:solidFill>
            <a:srgbClr val="0F496F"/>
          </a:solidFill>
          <a:latin typeface="+mn-lt"/>
          <a:ea typeface="+mn-ea"/>
          <a:cs typeface="+mn-cs"/>
        </a:defRPr>
      </a:lvl2pPr>
      <a:lvl3pPr marL="12001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>
          <a:solidFill>
            <a:srgbClr val="0F496F"/>
          </a:solidFill>
          <a:latin typeface="+mn-lt"/>
          <a:ea typeface="+mn-ea"/>
          <a:cs typeface="+mn-cs"/>
        </a:defRPr>
      </a:lvl3pPr>
      <a:lvl4pPr marL="1543050" indent="-171450" algn="l" defTabSz="457200" rtl="0" eaLnBrk="0" fontAlgn="base" hangingPunct="0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>
          <a:solidFill>
            <a:srgbClr val="0F496F"/>
          </a:solidFill>
          <a:latin typeface="+mn-lt"/>
          <a:ea typeface="+mn-ea"/>
          <a:cs typeface="+mn-cs"/>
        </a:defRPr>
      </a:lvl4pPr>
      <a:lvl5pPr marL="2000250" indent="-171450" algn="l" defTabSz="457200" rtl="0" eaLnBrk="0" fontAlgn="base" hangingPunct="0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>
          <a:solidFill>
            <a:srgbClr val="0F496F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.xml"/><Relationship Id="rId3" Type="http://schemas.openxmlformats.org/officeDocument/2006/relationships/chart" Target="../charts/chart2.xml"/><Relationship Id="rId7" Type="http://schemas.openxmlformats.org/officeDocument/2006/relationships/chart" Target="../charts/chart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emf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2.xml"/><Relationship Id="rId4" Type="http://schemas.openxmlformats.org/officeDocument/2006/relationships/image" Target="../media/image7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emf"/><Relationship Id="rId4" Type="http://schemas.openxmlformats.org/officeDocument/2006/relationships/chart" Target="../charts/char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1.jpe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chart" Target="../charts/chart17.xml"/><Relationship Id="rId9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1.jpe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2.png"/><Relationship Id="rId10" Type="http://schemas.openxmlformats.org/officeDocument/2006/relationships/image" Target="../media/image30.png"/><Relationship Id="rId4" Type="http://schemas.openxmlformats.org/officeDocument/2006/relationships/chart" Target="../charts/chart18.xml"/><Relationship Id="rId9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emf"/><Relationship Id="rId5" Type="http://schemas.openxmlformats.org/officeDocument/2006/relationships/image" Target="../media/image33.emf"/><Relationship Id="rId4" Type="http://schemas.openxmlformats.org/officeDocument/2006/relationships/image" Target="../media/image32.em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mailto:tula.fo@tularegion.ru" TargetMode="Externa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diagramLayout" Target="../diagrams/layout1.xml"/><Relationship Id="rId7" Type="http://schemas.openxmlformats.org/officeDocument/2006/relationships/image" Target="../media/image8.em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emf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87977" y="862149"/>
            <a:ext cx="10607040" cy="2351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 </a:t>
            </a:r>
          </a:p>
          <a:p>
            <a:pPr algn="ctr"/>
            <a:r>
              <a:rPr lang="ru-RU" sz="7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ГРАЖДАН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65464" y="5860530"/>
            <a:ext cx="11893701" cy="92333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algn="r"/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Бюджет 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муниципального образования город Тула на </a:t>
            </a:r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2024 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год</a:t>
            </a:r>
          </a:p>
          <a:p>
            <a:pPr algn="r"/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и на плановый период </a:t>
            </a:r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2025-2026 годов</a:t>
            </a:r>
          </a:p>
          <a:p>
            <a:pPr algn="r"/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(решение Тульской городской Думы от 20.12.2023 № 56/1235)</a:t>
            </a:r>
            <a:endParaRPr lang="ru-RU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832"/>
            <a:ext cx="12192000" cy="5859281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337210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>
            <a:off x="10887619" y="874853"/>
            <a:ext cx="111982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sz="1400" dirty="0">
                <a:solidFill>
                  <a:srgbClr val="000000"/>
                </a:solidFill>
                <a:latin typeface="Corbel" panose="020B0503020204020204" pitchFamily="34" charset="0"/>
              </a:rPr>
              <a:t>.)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4" name="Диаграмма 23"/>
          <p:cNvGraphicFramePr/>
          <p:nvPr>
            <p:extLst>
              <p:ext uri="{D42A27DB-BD31-4B8C-83A1-F6EECF244321}">
                <p14:modId xmlns:p14="http://schemas.microsoft.com/office/powerpoint/2010/main" val="3612237515"/>
              </p:ext>
            </p:extLst>
          </p:nvPr>
        </p:nvGraphicFramePr>
        <p:xfrm>
          <a:off x="87969" y="717145"/>
          <a:ext cx="11919473" cy="61408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162"/>
            <a:ext cx="12192000" cy="688820"/>
          </a:xfrm>
          <a:prstGeom prst="rect">
            <a:avLst/>
          </a:prstGeom>
          <a:ln>
            <a:solidFill>
              <a:srgbClr val="00B050"/>
            </a:solidFill>
          </a:ln>
          <a:effectLst>
            <a:glow rad="12700">
              <a:schemeClr val="accent1">
                <a:alpha val="40000"/>
              </a:schemeClr>
            </a:glow>
          </a:effectLst>
        </p:spPr>
      </p:pic>
      <p:sp>
        <p:nvSpPr>
          <p:cNvPr id="7" name="Прямоугольник 6"/>
          <p:cNvSpPr/>
          <p:nvPr/>
        </p:nvSpPr>
        <p:spPr>
          <a:xfrm>
            <a:off x="1535921" y="28325"/>
            <a:ext cx="106560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Основные параметры бюджета муниципального образования город Тула на </a:t>
            </a:r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2024-2026 </a:t>
            </a:r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годы</a:t>
            </a:r>
          </a:p>
          <a:p>
            <a:pPr algn="ctr"/>
            <a:r>
              <a:rPr lang="ru-RU" dirty="0">
                <a:ln w="0"/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(решение Тульской городской Думы от 20.12.2023 № 56/1235)</a:t>
            </a:r>
          </a:p>
        </p:txBody>
      </p:sp>
    </p:spTree>
    <p:extLst>
      <p:ext uri="{BB962C8B-B14F-4D97-AF65-F5344CB8AC3E}">
        <p14:creationId xmlns:p14="http://schemas.microsoft.com/office/powerpoint/2010/main" val="3059339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5375" y="996132"/>
            <a:ext cx="2394215" cy="5752527"/>
          </a:xfrm>
          <a:prstGeom prst="rect">
            <a:avLst/>
          </a:prstGeom>
          <a:noFill/>
          <a:ln w="28575"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148435" y="5954910"/>
            <a:ext cx="2207587" cy="719355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Безвозмездные поступления</a:t>
            </a:r>
            <a:endParaRPr lang="ru-RU" sz="1700" dirty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algn="ctr"/>
            <a:r>
              <a:rPr lang="ru-RU" sz="1700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12 303,3 (50,7%)</a:t>
            </a:r>
            <a:endParaRPr lang="ru-RU" sz="1700" dirty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161898" y="5186466"/>
            <a:ext cx="2163825" cy="682961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Неналоговые доходы</a:t>
            </a:r>
          </a:p>
          <a:p>
            <a:pPr algn="ctr"/>
            <a:r>
              <a:rPr lang="ru-RU" sz="1700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1 192,6 (4,9%)</a:t>
            </a:r>
            <a:endParaRPr lang="ru-RU" sz="1700" dirty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148435" y="4581327"/>
            <a:ext cx="2207587" cy="525420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Налоговые доходы</a:t>
            </a:r>
          </a:p>
          <a:p>
            <a:pPr algn="ctr"/>
            <a:r>
              <a:rPr lang="ru-RU" sz="1700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10 794,4 (44,4%)</a:t>
            </a:r>
            <a:endParaRPr lang="ru-RU" sz="1700" dirty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13724" y="996132"/>
            <a:ext cx="2326789" cy="5753833"/>
          </a:xfrm>
          <a:prstGeom prst="rect">
            <a:avLst/>
          </a:prstGeom>
          <a:noFill/>
          <a:ln w="28575"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050041" y="996132"/>
            <a:ext cx="2331867" cy="5753833"/>
          </a:xfrm>
          <a:prstGeom prst="rect">
            <a:avLst/>
          </a:prstGeom>
          <a:noFill/>
          <a:ln w="28575"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0918923" y="688355"/>
            <a:ext cx="100226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(млн. руб.)</a:t>
            </a:r>
            <a:endParaRPr lang="ru-RU" sz="1400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13" name="Блок-схема: альтернативный процесс 12"/>
          <p:cNvSpPr/>
          <p:nvPr/>
        </p:nvSpPr>
        <p:spPr>
          <a:xfrm>
            <a:off x="2698035" y="5944307"/>
            <a:ext cx="2149874" cy="717188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Безвозмездные поступления</a:t>
            </a:r>
          </a:p>
          <a:p>
            <a:pPr algn="ctr"/>
            <a:r>
              <a:rPr lang="ru-RU" sz="1700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13 541,6 (50,7%)</a:t>
            </a:r>
            <a:endParaRPr lang="ru-RU" sz="1700" dirty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14" name="Блок-схема: альтернативный процесс 13"/>
          <p:cNvSpPr/>
          <p:nvPr/>
        </p:nvSpPr>
        <p:spPr>
          <a:xfrm>
            <a:off x="5120640" y="5932773"/>
            <a:ext cx="2213694" cy="711015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Безвозмездные поступления</a:t>
            </a:r>
          </a:p>
          <a:p>
            <a:pPr algn="ctr"/>
            <a:r>
              <a:rPr lang="ru-RU" sz="1700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14 971,6 (51,3%)</a:t>
            </a:r>
            <a:endParaRPr lang="ru-RU" sz="1700" dirty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15" name="Блок-схема: альтернативный процесс 14"/>
          <p:cNvSpPr/>
          <p:nvPr/>
        </p:nvSpPr>
        <p:spPr>
          <a:xfrm>
            <a:off x="2698036" y="5186466"/>
            <a:ext cx="2150880" cy="682960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Неналоговые доходы</a:t>
            </a:r>
          </a:p>
          <a:p>
            <a:pPr algn="ctr"/>
            <a:r>
              <a:rPr lang="ru-RU" sz="1700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1 313,6 (4,9%)</a:t>
            </a:r>
            <a:endParaRPr lang="ru-RU" sz="1700" dirty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16" name="Блок-схема: альтернативный процесс 15"/>
          <p:cNvSpPr/>
          <p:nvPr/>
        </p:nvSpPr>
        <p:spPr>
          <a:xfrm>
            <a:off x="5117380" y="5186466"/>
            <a:ext cx="2195006" cy="689128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Неналоговые </a:t>
            </a:r>
            <a:endParaRPr lang="ru-RU" sz="1700" dirty="0" smtClean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algn="ctr"/>
            <a:r>
              <a:rPr lang="ru-RU" sz="1700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доходы</a:t>
            </a:r>
            <a:endParaRPr lang="ru-RU" sz="1700" dirty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algn="ctr"/>
            <a:r>
              <a:rPr lang="ru-RU" sz="1700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1 040,8 (3,6%)</a:t>
            </a:r>
            <a:endParaRPr lang="ru-RU" sz="1700" dirty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17" name="Блок-схема: альтернативный процесс 16"/>
          <p:cNvSpPr/>
          <p:nvPr/>
        </p:nvSpPr>
        <p:spPr>
          <a:xfrm>
            <a:off x="2698036" y="4560303"/>
            <a:ext cx="2173356" cy="525420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Налоговые доходы</a:t>
            </a:r>
          </a:p>
          <a:p>
            <a:pPr algn="ctr"/>
            <a:r>
              <a:rPr lang="ru-RU" sz="1700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11 874,4 (44,4%)</a:t>
            </a:r>
            <a:endParaRPr lang="ru-RU" sz="1700" dirty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18" name="Блок-схема: альтернативный процесс 17"/>
          <p:cNvSpPr/>
          <p:nvPr/>
        </p:nvSpPr>
        <p:spPr>
          <a:xfrm>
            <a:off x="5128985" y="4575476"/>
            <a:ext cx="2171796" cy="525420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Налоговые доходы</a:t>
            </a:r>
          </a:p>
          <a:p>
            <a:pPr algn="ctr"/>
            <a:r>
              <a:rPr lang="ru-RU" sz="1700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13 196,4(45,2%)</a:t>
            </a:r>
            <a:endParaRPr lang="ru-RU" sz="1700" dirty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graphicFrame>
        <p:nvGraphicFramePr>
          <p:cNvPr id="20" name="Диаграмма 19"/>
          <p:cNvGraphicFramePr/>
          <p:nvPr>
            <p:extLst>
              <p:ext uri="{D42A27DB-BD31-4B8C-83A1-F6EECF244321}">
                <p14:modId xmlns:p14="http://schemas.microsoft.com/office/powerpoint/2010/main" val="2537130402"/>
              </p:ext>
            </p:extLst>
          </p:nvPr>
        </p:nvGraphicFramePr>
        <p:xfrm>
          <a:off x="161898" y="1902205"/>
          <a:ext cx="2141183" cy="26185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" name="Скругленный прямоугольник 20"/>
          <p:cNvSpPr/>
          <p:nvPr/>
        </p:nvSpPr>
        <p:spPr>
          <a:xfrm>
            <a:off x="272430" y="996132"/>
            <a:ext cx="1914678" cy="6096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0"/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2022</a:t>
            </a:r>
            <a:r>
              <a:rPr lang="ru-RU" sz="2800" b="1" dirty="0" smtClean="0">
                <a:ln w="0"/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год</a:t>
            </a:r>
          </a:p>
          <a:p>
            <a:pPr algn="ctr"/>
            <a:r>
              <a:rPr lang="ru-RU" sz="1200" dirty="0" smtClean="0">
                <a:ln w="0"/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(факт)</a:t>
            </a:r>
            <a:endParaRPr lang="ru-RU" sz="1200" dirty="0">
              <a:ln w="0"/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50580" y="4823013"/>
            <a:ext cx="154732" cy="1709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5264746" y="4872748"/>
            <a:ext cx="154732" cy="1709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255658" y="6211999"/>
            <a:ext cx="154732" cy="170969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888565" y="1360312"/>
            <a:ext cx="1915886" cy="6096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0"/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2023 год</a:t>
            </a:r>
          </a:p>
          <a:p>
            <a:pPr lvl="0" algn="ctr">
              <a:defRPr/>
            </a:pPr>
            <a:r>
              <a:rPr lang="ru-RU" sz="1100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(</a:t>
            </a:r>
            <a:r>
              <a:rPr lang="ru-RU" sz="1100" dirty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в редакции решения Тульской городской Думы от </a:t>
            </a:r>
            <a:r>
              <a:rPr lang="ru-RU" sz="1100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30.08.2023 </a:t>
            </a:r>
            <a:r>
              <a:rPr lang="ru-RU" sz="1100" dirty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№ </a:t>
            </a:r>
            <a:r>
              <a:rPr lang="ru-RU" sz="1100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52</a:t>
            </a:r>
            <a:r>
              <a:rPr lang="ru-RU" sz="11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/1160</a:t>
            </a:r>
            <a:r>
              <a:rPr lang="ru-RU" sz="1100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)</a:t>
            </a:r>
            <a:endParaRPr lang="ru-RU" sz="1100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algn="ctr"/>
            <a:endParaRPr lang="ru-RU" sz="2800" b="1" dirty="0">
              <a:ln w="0"/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794234" y="4829783"/>
            <a:ext cx="154732" cy="1709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5312981" y="895686"/>
            <a:ext cx="1915886" cy="6096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0"/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2024 год</a:t>
            </a:r>
            <a:endParaRPr lang="ru-RU" dirty="0">
              <a:ln w="0"/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graphicFrame>
        <p:nvGraphicFramePr>
          <p:cNvPr id="28" name="Диаграмма 27"/>
          <p:cNvGraphicFramePr/>
          <p:nvPr>
            <p:extLst>
              <p:ext uri="{D42A27DB-BD31-4B8C-83A1-F6EECF244321}">
                <p14:modId xmlns:p14="http://schemas.microsoft.com/office/powerpoint/2010/main" val="2785098141"/>
              </p:ext>
            </p:extLst>
          </p:nvPr>
        </p:nvGraphicFramePr>
        <p:xfrm>
          <a:off x="2776737" y="1922656"/>
          <a:ext cx="2067453" cy="2702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9" name="Диаграмма 28"/>
          <p:cNvGraphicFramePr/>
          <p:nvPr>
            <p:extLst>
              <p:ext uri="{D42A27DB-BD31-4B8C-83A1-F6EECF244321}">
                <p14:modId xmlns:p14="http://schemas.microsoft.com/office/powerpoint/2010/main" val="772368126"/>
              </p:ext>
            </p:extLst>
          </p:nvPr>
        </p:nvGraphicFramePr>
        <p:xfrm>
          <a:off x="5150997" y="1928610"/>
          <a:ext cx="2070920" cy="26468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2802573" y="6212948"/>
            <a:ext cx="154732" cy="170969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5264746" y="6212948"/>
            <a:ext cx="154732" cy="170969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258335" y="5447572"/>
            <a:ext cx="154732" cy="170969"/>
          </a:xfrm>
          <a:prstGeom prst="rect">
            <a:avLst/>
          </a:prstGeom>
          <a:solidFill>
            <a:srgbClr val="ED7E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2802573" y="5440913"/>
            <a:ext cx="154732" cy="170969"/>
          </a:xfrm>
          <a:prstGeom prst="rect">
            <a:avLst/>
          </a:prstGeom>
          <a:solidFill>
            <a:srgbClr val="ED7E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5283896" y="5423515"/>
            <a:ext cx="154732" cy="170969"/>
          </a:xfrm>
          <a:prstGeom prst="rect">
            <a:avLst/>
          </a:prstGeom>
          <a:solidFill>
            <a:srgbClr val="ED7E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8161"/>
            <a:ext cx="12192000" cy="762212"/>
          </a:xfrm>
          <a:prstGeom prst="rect">
            <a:avLst/>
          </a:prstGeom>
          <a:ln>
            <a:solidFill>
              <a:srgbClr val="00B050"/>
            </a:solidFill>
          </a:ln>
          <a:effectLst>
            <a:glow rad="12700">
              <a:schemeClr val="accent1">
                <a:alpha val="40000"/>
              </a:schemeClr>
            </a:glow>
          </a:effectLst>
        </p:spPr>
      </p:pic>
      <p:sp>
        <p:nvSpPr>
          <p:cNvPr id="36" name="Прямоугольник 35"/>
          <p:cNvSpPr/>
          <p:nvPr/>
        </p:nvSpPr>
        <p:spPr>
          <a:xfrm>
            <a:off x="1734495" y="24451"/>
            <a:ext cx="105248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Объем и структура доходов бюджета муниципального образования город Тула на </a:t>
            </a:r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2024-2026 </a:t>
            </a:r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годы </a:t>
            </a:r>
          </a:p>
          <a:p>
            <a:pPr algn="ctr"/>
            <a:r>
              <a:rPr lang="ru-RU" dirty="0">
                <a:ln w="0"/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(решение Тульской городской Думы от 20.12.2023 № 56/1235)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7499557" y="987900"/>
            <a:ext cx="2278132" cy="5753833"/>
          </a:xfrm>
          <a:prstGeom prst="rect">
            <a:avLst/>
          </a:prstGeom>
          <a:noFill/>
          <a:ln w="28575"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7725765" y="896697"/>
            <a:ext cx="1915886" cy="6096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0"/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2025 год</a:t>
            </a:r>
            <a:endParaRPr lang="ru-RU" dirty="0">
              <a:ln w="0"/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39" name="Блок-схема: альтернативный процесс 38"/>
          <p:cNvSpPr/>
          <p:nvPr/>
        </p:nvSpPr>
        <p:spPr>
          <a:xfrm>
            <a:off x="7566607" y="4575476"/>
            <a:ext cx="2137007" cy="525420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Налоговые доходы</a:t>
            </a:r>
          </a:p>
          <a:p>
            <a:pPr algn="ctr"/>
            <a:r>
              <a:rPr lang="ru-RU" sz="1700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14 752,6(53,9%)</a:t>
            </a:r>
            <a:endParaRPr lang="ru-RU" sz="1700" dirty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40" name="Блок-схема: альтернативный процесс 39"/>
          <p:cNvSpPr/>
          <p:nvPr/>
        </p:nvSpPr>
        <p:spPr>
          <a:xfrm>
            <a:off x="7567348" y="5186466"/>
            <a:ext cx="2143739" cy="666770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Неналоговые доходы</a:t>
            </a:r>
            <a:endParaRPr lang="ru-RU" sz="1700" dirty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algn="ctr"/>
            <a:r>
              <a:rPr lang="ru-RU" sz="1700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1 040,0 (3,8%)</a:t>
            </a:r>
            <a:endParaRPr lang="ru-RU" sz="1700" dirty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41" name="Блок-схема: альтернативный процесс 40"/>
          <p:cNvSpPr/>
          <p:nvPr/>
        </p:nvSpPr>
        <p:spPr>
          <a:xfrm>
            <a:off x="7567348" y="5941242"/>
            <a:ext cx="2137007" cy="712485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Безвозмездные поступления</a:t>
            </a:r>
          </a:p>
          <a:p>
            <a:pPr algn="ctr"/>
            <a:r>
              <a:rPr lang="ru-RU" sz="1700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11 532,5(42,3%)</a:t>
            </a:r>
            <a:endParaRPr lang="ru-RU" sz="1700" dirty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graphicFrame>
        <p:nvGraphicFramePr>
          <p:cNvPr id="42" name="Диаграмма 41"/>
          <p:cNvGraphicFramePr/>
          <p:nvPr>
            <p:extLst>
              <p:ext uri="{D42A27DB-BD31-4B8C-83A1-F6EECF244321}">
                <p14:modId xmlns:p14="http://schemas.microsoft.com/office/powerpoint/2010/main" val="2216775492"/>
              </p:ext>
            </p:extLst>
          </p:nvPr>
        </p:nvGraphicFramePr>
        <p:xfrm>
          <a:off x="7639074" y="1935510"/>
          <a:ext cx="2064540" cy="25852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7662889" y="4860598"/>
            <a:ext cx="154732" cy="1709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7674100" y="5418633"/>
            <a:ext cx="154732" cy="170969"/>
          </a:xfrm>
          <a:prstGeom prst="rect">
            <a:avLst/>
          </a:prstGeom>
          <a:solidFill>
            <a:srgbClr val="ED7E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7685105" y="6212948"/>
            <a:ext cx="154732" cy="170969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9873796" y="987902"/>
            <a:ext cx="2278132" cy="5753833"/>
          </a:xfrm>
          <a:prstGeom prst="rect">
            <a:avLst/>
          </a:prstGeom>
          <a:noFill/>
          <a:ln w="28575"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Блок-схема: альтернативный процесс 46"/>
          <p:cNvSpPr/>
          <p:nvPr/>
        </p:nvSpPr>
        <p:spPr>
          <a:xfrm>
            <a:off x="9907205" y="4560303"/>
            <a:ext cx="2207587" cy="525420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Налоговые доходы</a:t>
            </a:r>
          </a:p>
          <a:p>
            <a:pPr algn="ctr"/>
            <a:r>
              <a:rPr lang="ru-RU" sz="1700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16 482,4 (57,9%)</a:t>
            </a:r>
            <a:endParaRPr lang="ru-RU" sz="1700" dirty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48" name="Блок-схема: альтернативный процесс 47"/>
          <p:cNvSpPr/>
          <p:nvPr/>
        </p:nvSpPr>
        <p:spPr>
          <a:xfrm>
            <a:off x="9913937" y="5186466"/>
            <a:ext cx="2194124" cy="679864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Неналоговые</a:t>
            </a:r>
          </a:p>
          <a:p>
            <a:pPr algn="ctr"/>
            <a:r>
              <a:rPr lang="ru-RU" sz="1700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</a:t>
            </a:r>
            <a:r>
              <a:rPr lang="ru-RU" sz="1700" dirty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доходы</a:t>
            </a:r>
          </a:p>
          <a:p>
            <a:pPr algn="ctr"/>
            <a:r>
              <a:rPr lang="ru-RU" sz="1700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1 038,3 (3,7%)</a:t>
            </a:r>
            <a:endParaRPr lang="ru-RU" sz="1700" dirty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49" name="Блок-схема: альтернативный процесс 48"/>
          <p:cNvSpPr/>
          <p:nvPr/>
        </p:nvSpPr>
        <p:spPr>
          <a:xfrm>
            <a:off x="9925700" y="5941242"/>
            <a:ext cx="2208358" cy="719355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Безвозмездные поступления</a:t>
            </a:r>
            <a:r>
              <a:rPr lang="ru-RU" sz="1700" dirty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</a:t>
            </a:r>
            <a:endParaRPr lang="ru-RU" sz="1700" dirty="0" smtClean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algn="ctr"/>
            <a:r>
              <a:rPr lang="ru-RU" sz="1700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10 938,8(38,4%)</a:t>
            </a:r>
            <a:endParaRPr lang="ru-RU" sz="1700" dirty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graphicFrame>
        <p:nvGraphicFramePr>
          <p:cNvPr id="50" name="Диаграмма 49"/>
          <p:cNvGraphicFramePr/>
          <p:nvPr>
            <p:extLst>
              <p:ext uri="{D42A27DB-BD31-4B8C-83A1-F6EECF244321}">
                <p14:modId xmlns:p14="http://schemas.microsoft.com/office/powerpoint/2010/main" val="1857953960"/>
              </p:ext>
            </p:extLst>
          </p:nvPr>
        </p:nvGraphicFramePr>
        <p:xfrm>
          <a:off x="9984358" y="1935510"/>
          <a:ext cx="2067515" cy="24859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51" name="Прямоугольник 50"/>
          <p:cNvSpPr/>
          <p:nvPr/>
        </p:nvSpPr>
        <p:spPr>
          <a:xfrm>
            <a:off x="10059236" y="4858241"/>
            <a:ext cx="154732" cy="1709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10059236" y="5407974"/>
            <a:ext cx="154732" cy="170969"/>
          </a:xfrm>
          <a:prstGeom prst="rect">
            <a:avLst/>
          </a:prstGeom>
          <a:solidFill>
            <a:srgbClr val="ED7E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10059236" y="6197382"/>
            <a:ext cx="154732" cy="170969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10071776" y="877179"/>
            <a:ext cx="1927730" cy="6096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0"/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2026 год</a:t>
            </a:r>
            <a:endParaRPr lang="ru-RU" dirty="0">
              <a:ln w="0"/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3451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3470"/>
            <a:ext cx="12192000" cy="720925"/>
          </a:xfrm>
          <a:prstGeom prst="rect">
            <a:avLst/>
          </a:prstGeom>
          <a:ln>
            <a:solidFill>
              <a:srgbClr val="00B050"/>
            </a:solidFill>
          </a:ln>
          <a:effectLst>
            <a:glow rad="12700">
              <a:schemeClr val="accent1">
                <a:alpha val="40000"/>
              </a:schemeClr>
            </a:glow>
          </a:effectLst>
        </p:spPr>
      </p:pic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54374611"/>
              </p:ext>
            </p:extLst>
          </p:nvPr>
        </p:nvGraphicFramePr>
        <p:xfrm>
          <a:off x="150607" y="692050"/>
          <a:ext cx="11962504" cy="4909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844829" y="-28876"/>
            <a:ext cx="81187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Объем муниципального долга муниципального образования город Тула</a:t>
            </a:r>
          </a:p>
          <a:p>
            <a:pPr algn="ctr"/>
            <a:r>
              <a:rPr lang="ru-RU" dirty="0">
                <a:ln w="0"/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(решение Тульской городской Думы от 20.12.2023 № 56/1235)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5779658"/>
            <a:ext cx="1219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6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По состоянию на </a:t>
            </a:r>
            <a:r>
              <a:rPr lang="ru-RU" sz="16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01.01.2024 </a:t>
            </a:r>
            <a:r>
              <a:rPr lang="ru-RU" sz="16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года объем муниципального долга </a:t>
            </a:r>
            <a:r>
              <a:rPr lang="ru-RU" sz="16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прогнозируется  7 089,9 млн. </a:t>
            </a:r>
            <a:r>
              <a:rPr lang="ru-RU" sz="16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руб., в т. ч.: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коммерческие </a:t>
            </a:r>
            <a:r>
              <a:rPr lang="ru-RU" sz="16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кредиты </a:t>
            </a:r>
            <a:r>
              <a:rPr lang="ru-RU" sz="16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– 4 001,0 млн. </a:t>
            </a:r>
            <a:r>
              <a:rPr lang="ru-RU" sz="16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руб</a:t>
            </a:r>
            <a:r>
              <a:rPr lang="ru-RU" sz="16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., бюджетные кредиты – 3088,9 млн. руб.</a:t>
            </a:r>
          </a:p>
          <a:p>
            <a:pPr algn="just"/>
            <a:r>
              <a:rPr lang="ru-RU" sz="16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	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1150294" y="617381"/>
            <a:ext cx="100226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(млн. руб.)</a:t>
            </a:r>
            <a:endParaRPr lang="ru-RU" sz="1400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4052630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Рисунок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81" y="186147"/>
            <a:ext cx="12192000" cy="857638"/>
          </a:xfrm>
          <a:prstGeom prst="rect">
            <a:avLst/>
          </a:prstGeom>
          <a:ln>
            <a:solidFill>
              <a:srgbClr val="00B050"/>
            </a:solidFill>
          </a:ln>
          <a:effectLst>
            <a:glow rad="12700">
              <a:schemeClr val="accent1">
                <a:alpha val="40000"/>
              </a:schemeClr>
            </a:glow>
          </a:effectLst>
        </p:spPr>
      </p:pic>
      <p:sp>
        <p:nvSpPr>
          <p:cNvPr id="27" name="Прямоугольник 26"/>
          <p:cNvSpPr/>
          <p:nvPr/>
        </p:nvSpPr>
        <p:spPr>
          <a:xfrm>
            <a:off x="1589903" y="186147"/>
            <a:ext cx="1028454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Доходы и расходы </a:t>
            </a:r>
            <a:r>
              <a:rPr lang="ru-RU" sz="16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бюджета </a:t>
            </a:r>
            <a:r>
              <a:rPr lang="ru-RU" sz="16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муниципального образования города Тулы в расчете</a:t>
            </a:r>
          </a:p>
          <a:p>
            <a:pPr algn="ctr"/>
            <a:r>
              <a:rPr lang="ru-RU" sz="16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на душу населения на </a:t>
            </a:r>
            <a:r>
              <a:rPr lang="ru-RU" sz="16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2024 </a:t>
            </a:r>
            <a:r>
              <a:rPr lang="ru-RU" sz="16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- </a:t>
            </a:r>
            <a:r>
              <a:rPr lang="ru-RU" sz="16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2026 </a:t>
            </a:r>
            <a:r>
              <a:rPr lang="ru-RU" sz="16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годы </a:t>
            </a:r>
            <a:endParaRPr lang="ru-RU" sz="1600" dirty="0" smtClean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algn="ctr"/>
            <a:r>
              <a:rPr lang="ru-RU" sz="1600" dirty="0">
                <a:ln w="0"/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(решение Тульской городской Думы от 20.12.2023 № 56/1235)</a:t>
            </a:r>
          </a:p>
        </p:txBody>
      </p:sp>
      <p:pic>
        <p:nvPicPr>
          <p:cNvPr id="28" name="Рисунок 2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013" y="4379495"/>
            <a:ext cx="11223056" cy="2292859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1275998" y="986308"/>
            <a:ext cx="9814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(тыс.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руб</a:t>
            </a:r>
            <a:r>
              <a:rPr lang="ru-RU" sz="1400" dirty="0">
                <a:solidFill>
                  <a:srgbClr val="000000"/>
                </a:solidFill>
                <a:latin typeface="Corbel" panose="020B0503020204020204" pitchFamily="34" charset="0"/>
              </a:rPr>
              <a:t>.)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41" name="Диаграмма 40"/>
          <p:cNvGraphicFramePr/>
          <p:nvPr>
            <p:extLst>
              <p:ext uri="{D42A27DB-BD31-4B8C-83A1-F6EECF244321}">
                <p14:modId xmlns:p14="http://schemas.microsoft.com/office/powerpoint/2010/main" val="3113435773"/>
              </p:ext>
            </p:extLst>
          </p:nvPr>
        </p:nvGraphicFramePr>
        <p:xfrm>
          <a:off x="6304912" y="1320726"/>
          <a:ext cx="5650028" cy="27818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773118978"/>
              </p:ext>
            </p:extLst>
          </p:nvPr>
        </p:nvGraphicFramePr>
        <p:xfrm>
          <a:off x="102888" y="1320726"/>
          <a:ext cx="5650028" cy="27818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4190260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0819633"/>
              </p:ext>
            </p:extLst>
          </p:nvPr>
        </p:nvGraphicFramePr>
        <p:xfrm>
          <a:off x="0" y="1170634"/>
          <a:ext cx="12192001" cy="370359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3122141"/>
                <a:gridCol w="856735"/>
                <a:gridCol w="955589"/>
                <a:gridCol w="906162"/>
                <a:gridCol w="939114"/>
                <a:gridCol w="848497"/>
                <a:gridCol w="922638"/>
                <a:gridCol w="856735"/>
                <a:gridCol w="955589"/>
                <a:gridCol w="832408"/>
                <a:gridCol w="996393"/>
              </a:tblGrid>
              <a:tr h="340055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2022 год </a:t>
                      </a:r>
                    </a:p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(факт)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/>
                      <a:endParaRPr lang="ru-RU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2023 год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(в редакции решения Тульской городской Думы от 30.08.2023 № 52/1160)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/>
                      <a:endParaRPr lang="ru-RU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2024 год 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/>
                      <a:endParaRPr lang="ru-RU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2025 год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/>
                      <a:endParaRPr lang="ru-RU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2026 год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/>
                      <a:endParaRPr lang="ru-RU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027134">
                <a:tc vMerge="1">
                  <a:txBody>
                    <a:bodyPr/>
                    <a:lstStyle/>
                    <a:p>
                      <a:pPr algn="ctr"/>
                      <a:endParaRPr lang="ru-RU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Сумма млн. руб.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Доля в общем объеме налоговых доходов %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Сумма млн. руб.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Доля в общем объеме налоговых доходов %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Сумма млн. руб.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Доля в общем объеме налоговых доходов %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Сумма млн. руб.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Доля в общем объеме налоговых доходов %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Сумма млн. руб.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Доля в общем объеме налоговых доходов %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33352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Налог на доходы физических лиц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6 924,5</a:t>
                      </a:r>
                      <a:endParaRPr lang="ru-RU" sz="1400" dirty="0"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64,2</a:t>
                      </a:r>
                      <a:endParaRPr lang="ru-RU" sz="1400" dirty="0"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7 727,7</a:t>
                      </a:r>
                      <a:endParaRPr lang="ru-RU" sz="1400" dirty="0"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6</a:t>
                      </a:r>
                      <a:r>
                        <a:rPr lang="en-US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5,1</a:t>
                      </a:r>
                      <a:endParaRPr lang="ru-RU" sz="1400" dirty="0"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8 561,4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64,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9 520,2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4,5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10 586,5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4,2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33352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Налоги на товары (работы, услуги), реализуемые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на территории РФ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282,5</a:t>
                      </a:r>
                      <a:endParaRPr lang="ru-RU" sz="1400" dirty="0"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2,6</a:t>
                      </a:r>
                      <a:endParaRPr lang="ru-RU" sz="1400" dirty="0"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2</a:t>
                      </a:r>
                      <a:r>
                        <a:rPr lang="en-US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76</a:t>
                      </a:r>
                      <a:r>
                        <a:rPr lang="ru-RU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,5</a:t>
                      </a:r>
                      <a:endParaRPr lang="ru-RU" sz="1400" dirty="0"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2,</a:t>
                      </a:r>
                      <a:r>
                        <a:rPr lang="en-US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3</a:t>
                      </a:r>
                      <a:endParaRPr lang="ru-RU" sz="1400" dirty="0"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91,9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2,2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300,4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2,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314,3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1,9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33352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Налоги на совокупный доход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2 065,9</a:t>
                      </a:r>
                      <a:endParaRPr lang="ru-RU" sz="1400" dirty="0"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19,1</a:t>
                      </a:r>
                      <a:endParaRPr lang="ru-RU" sz="1400" dirty="0"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2</a:t>
                      </a:r>
                      <a:r>
                        <a:rPr lang="en-US" sz="14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 284,5</a:t>
                      </a:r>
                      <a:endParaRPr lang="ru-RU" sz="1400" dirty="0"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19,</a:t>
                      </a:r>
                      <a:r>
                        <a:rPr lang="en-US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2</a:t>
                      </a:r>
                      <a:endParaRPr lang="ru-RU" sz="1400" dirty="0"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680,0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20,3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3 195,8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21,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3 768,0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22,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72866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Налоги на имущество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1 419,3</a:t>
                      </a:r>
                      <a:endParaRPr lang="ru-RU" sz="1400" dirty="0"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13,1</a:t>
                      </a:r>
                      <a:endParaRPr lang="ru-RU" sz="1400" dirty="0"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</a:t>
                      </a:r>
                      <a:r>
                        <a:rPr lang="en-US" sz="14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 481,8</a:t>
                      </a:r>
                      <a:endParaRPr lang="ru-RU" sz="1400" dirty="0"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12,</a:t>
                      </a:r>
                      <a:r>
                        <a:rPr lang="en-US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5</a:t>
                      </a:r>
                      <a:endParaRPr lang="ru-RU" sz="1400" dirty="0"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554,5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1,8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624,7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11,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699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,0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,3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33352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Прочие налоги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102,2</a:t>
                      </a:r>
                      <a:endParaRPr lang="ru-RU" sz="1400" dirty="0"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1,0</a:t>
                      </a:r>
                      <a:endParaRPr lang="ru-RU" sz="1400" dirty="0"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10</a:t>
                      </a:r>
                      <a:r>
                        <a:rPr lang="en-US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3,9</a:t>
                      </a:r>
                      <a:endParaRPr lang="ru-RU" sz="1400" dirty="0"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0,9</a:t>
                      </a:r>
                      <a:endParaRPr lang="ru-RU" sz="1400" dirty="0"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8,6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11,5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,6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3" name="Диаграмма 22"/>
          <p:cNvGraphicFramePr/>
          <p:nvPr>
            <p:extLst>
              <p:ext uri="{D42A27DB-BD31-4B8C-83A1-F6EECF244321}">
                <p14:modId xmlns:p14="http://schemas.microsoft.com/office/powerpoint/2010/main" val="1847873782"/>
              </p:ext>
            </p:extLst>
          </p:nvPr>
        </p:nvGraphicFramePr>
        <p:xfrm>
          <a:off x="7437121" y="2920940"/>
          <a:ext cx="4818726" cy="27286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3" name="Диаграмма 42"/>
          <p:cNvGraphicFramePr/>
          <p:nvPr>
            <p:extLst>
              <p:ext uri="{D42A27DB-BD31-4B8C-83A1-F6EECF244321}">
                <p14:modId xmlns:p14="http://schemas.microsoft.com/office/powerpoint/2010/main" val="2605287706"/>
              </p:ext>
            </p:extLst>
          </p:nvPr>
        </p:nvGraphicFramePr>
        <p:xfrm>
          <a:off x="8430817" y="5288760"/>
          <a:ext cx="4818726" cy="27286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4" name="Рисунок 4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7483"/>
            <a:ext cx="12192000" cy="912823"/>
          </a:xfrm>
          <a:prstGeom prst="rect">
            <a:avLst/>
          </a:prstGeom>
          <a:ln>
            <a:solidFill>
              <a:srgbClr val="00B050"/>
            </a:solidFill>
          </a:ln>
          <a:effectLst>
            <a:glow rad="12700">
              <a:schemeClr val="accent1">
                <a:alpha val="40000"/>
              </a:schemeClr>
            </a:glow>
          </a:effectLst>
        </p:spPr>
      </p:pic>
      <p:sp>
        <p:nvSpPr>
          <p:cNvPr id="45" name="Прямоугольник 44"/>
          <p:cNvSpPr/>
          <p:nvPr/>
        </p:nvSpPr>
        <p:spPr>
          <a:xfrm>
            <a:off x="600181" y="92052"/>
            <a:ext cx="1186978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Структура налоговых доходов </a:t>
            </a:r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бюджета </a:t>
            </a:r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муниципального образования город Тула </a:t>
            </a:r>
          </a:p>
          <a:p>
            <a:pPr algn="ctr"/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в разрезе доходных источников на </a:t>
            </a:r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2024-2026 годы</a:t>
            </a:r>
          </a:p>
          <a:p>
            <a:pPr algn="ctr"/>
            <a:r>
              <a:rPr lang="ru-RU" dirty="0">
                <a:ln w="0"/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(решение Тульской городской Думы от 20.12.2023 № 56/1235)</a:t>
            </a:r>
          </a:p>
        </p:txBody>
      </p:sp>
      <p:graphicFrame>
        <p:nvGraphicFramePr>
          <p:cNvPr id="49" name="Диаграмма 48"/>
          <p:cNvGraphicFramePr/>
          <p:nvPr>
            <p:extLst>
              <p:ext uri="{D42A27DB-BD31-4B8C-83A1-F6EECF244321}">
                <p14:modId xmlns:p14="http://schemas.microsoft.com/office/powerpoint/2010/main" val="1084759280"/>
              </p:ext>
            </p:extLst>
          </p:nvPr>
        </p:nvGraphicFramePr>
        <p:xfrm>
          <a:off x="1546138" y="4886797"/>
          <a:ext cx="10709709" cy="18825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4003361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2312764"/>
              </p:ext>
            </p:extLst>
          </p:nvPr>
        </p:nvGraphicFramePr>
        <p:xfrm>
          <a:off x="28832" y="1070790"/>
          <a:ext cx="12134335" cy="3970089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899719"/>
                <a:gridCol w="749643"/>
                <a:gridCol w="1136822"/>
                <a:gridCol w="807308"/>
                <a:gridCol w="1037967"/>
                <a:gridCol w="749644"/>
                <a:gridCol w="1079156"/>
                <a:gridCol w="782595"/>
                <a:gridCol w="1087395"/>
                <a:gridCol w="757881"/>
                <a:gridCol w="1046205"/>
              </a:tblGrid>
              <a:tr h="312489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2022 год </a:t>
                      </a:r>
                    </a:p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(факт)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/>
                      <a:endParaRPr lang="ru-RU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2023 год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(в редакции решения Тульской городской Думы от 30.08.2023 № 52</a:t>
                      </a:r>
                      <a:r>
                        <a:rPr lang="ru-RU" sz="1100" b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/1160</a:t>
                      </a:r>
                      <a:r>
                        <a:rPr lang="ru-RU" sz="11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/>
                      <a:endParaRPr lang="ru-RU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2024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год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/>
                      <a:endParaRPr lang="ru-RU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2025 год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/>
                      <a:endParaRPr lang="ru-RU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2026 год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/>
                      <a:endParaRPr lang="ru-RU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12489">
                <a:tc vMerge="1">
                  <a:txBody>
                    <a:bodyPr/>
                    <a:lstStyle/>
                    <a:p>
                      <a:endParaRPr lang="ru-RU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Сумма млн. руб.</a:t>
                      </a:r>
                      <a:endParaRPr lang="ru-RU" sz="11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Доля в общем объеме неналоговых доходов %</a:t>
                      </a:r>
                      <a:endParaRPr lang="ru-RU" sz="11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Сумма млн. руб.</a:t>
                      </a:r>
                      <a:endParaRPr lang="ru-RU" sz="11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Доля в общем объеме неналоговых доходов %</a:t>
                      </a:r>
                      <a:endParaRPr lang="ru-RU" sz="11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Сумма млн. руб.</a:t>
                      </a:r>
                      <a:endParaRPr lang="ru-RU" sz="11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Доля в общем объеме неналоговых доходов %</a:t>
                      </a:r>
                      <a:endParaRPr lang="ru-RU" sz="11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Сумма млн. руб.</a:t>
                      </a:r>
                      <a:endParaRPr lang="ru-RU" sz="11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Доля в общем объеме неналоговых доходов %</a:t>
                      </a:r>
                      <a:endParaRPr lang="ru-RU" sz="11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Сумма млн. руб.</a:t>
                      </a:r>
                      <a:endParaRPr lang="ru-RU" sz="11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Доля в общем объеме неналоговых доходов %</a:t>
                      </a:r>
                      <a:endParaRPr lang="ru-RU" sz="11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12489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Доходы</a:t>
                      </a:r>
                      <a:r>
                        <a:rPr lang="ru-RU" sz="1400" b="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от использования имущества, находящегося в государственной и муниципальной собственности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698,2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62,8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772,5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58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723,4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69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,5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725,7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69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,8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731,7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70,5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12489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Платежи</a:t>
                      </a:r>
                      <a:r>
                        <a:rPr lang="ru-RU" sz="14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при пользовании природными ресурсами</a:t>
                      </a:r>
                      <a:r>
                        <a:rPr lang="ru-RU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16,2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3,4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41,8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3,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6,9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2,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6,9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2,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6,9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2,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124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Доходы от продажи материальных и нематериальных активов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193,9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16,5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66,3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2,7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30,3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2,5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24,1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1,9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8,6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1,4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12489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Прочие неналоговые доходы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284,3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17,3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333,0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5,3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60,2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5,4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3,3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5,7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61,1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5,5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5" name="Рисунок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875"/>
            <a:ext cx="12192000" cy="1044256"/>
          </a:xfrm>
          <a:prstGeom prst="rect">
            <a:avLst/>
          </a:prstGeom>
          <a:ln>
            <a:solidFill>
              <a:srgbClr val="00B050"/>
            </a:solidFill>
          </a:ln>
          <a:effectLst>
            <a:glow rad="12700">
              <a:schemeClr val="accent1">
                <a:alpha val="40000"/>
              </a:schemeClr>
            </a:glow>
          </a:effectLst>
        </p:spPr>
      </p:pic>
      <p:sp>
        <p:nvSpPr>
          <p:cNvPr id="33" name="Прямоугольник 32"/>
          <p:cNvSpPr/>
          <p:nvPr/>
        </p:nvSpPr>
        <p:spPr>
          <a:xfrm>
            <a:off x="1858646" y="26534"/>
            <a:ext cx="102141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Структура неналоговых </a:t>
            </a:r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доходов бюджета </a:t>
            </a:r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муниципального образования город Тула </a:t>
            </a:r>
          </a:p>
          <a:p>
            <a:pPr algn="ctr"/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в разрезе доходных источников на </a:t>
            </a:r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2024-2026 годы</a:t>
            </a:r>
          </a:p>
          <a:p>
            <a:pPr algn="ctr"/>
            <a:r>
              <a:rPr lang="ru-RU" dirty="0">
                <a:ln w="0"/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(решение Тульской городской Думы от 20.12.2023 № 56/1235)</a:t>
            </a:r>
          </a:p>
        </p:txBody>
      </p:sp>
      <p:graphicFrame>
        <p:nvGraphicFramePr>
          <p:cNvPr id="35" name="Диаграмма 34"/>
          <p:cNvGraphicFramePr/>
          <p:nvPr>
            <p:extLst>
              <p:ext uri="{D42A27DB-BD31-4B8C-83A1-F6EECF244321}">
                <p14:modId xmlns:p14="http://schemas.microsoft.com/office/powerpoint/2010/main" val="2970195472"/>
              </p:ext>
            </p:extLst>
          </p:nvPr>
        </p:nvGraphicFramePr>
        <p:xfrm>
          <a:off x="1179375" y="4965134"/>
          <a:ext cx="11572709" cy="18928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5309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071257" y="906327"/>
            <a:ext cx="1996703" cy="5859756"/>
          </a:xfrm>
          <a:prstGeom prst="rect">
            <a:avLst/>
          </a:prstGeom>
          <a:noFill/>
          <a:ln w="28575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140657" y="913176"/>
            <a:ext cx="2052891" cy="5846058"/>
          </a:xfrm>
          <a:prstGeom prst="rect">
            <a:avLst/>
          </a:prstGeom>
          <a:noFill/>
          <a:ln w="28575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0263882" y="906328"/>
            <a:ext cx="1774132" cy="5846058"/>
          </a:xfrm>
          <a:prstGeom prst="rect">
            <a:avLst/>
          </a:prstGeom>
          <a:noFill/>
          <a:ln w="28575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93581" y="999652"/>
            <a:ext cx="106834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(млн. руб.)</a:t>
            </a:r>
            <a:endParaRPr lang="ru-RU" sz="1400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051483" y="818560"/>
            <a:ext cx="1937852" cy="6096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0"/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202</a:t>
            </a:r>
            <a:r>
              <a:rPr lang="en-US" sz="2800" b="1" dirty="0" smtClean="0">
                <a:ln w="0"/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4</a:t>
            </a:r>
            <a:r>
              <a:rPr lang="ru-RU" sz="2800" b="1" dirty="0" smtClean="0">
                <a:ln w="0"/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n w="0"/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год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8121693" y="841860"/>
            <a:ext cx="1935396" cy="6096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0"/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202</a:t>
            </a:r>
            <a:r>
              <a:rPr lang="en-US" sz="2800" b="1" dirty="0" smtClean="0">
                <a:ln w="0"/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5</a:t>
            </a:r>
            <a:r>
              <a:rPr lang="ru-RU" sz="2800" b="1" dirty="0" smtClean="0">
                <a:ln w="0"/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n w="0"/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год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10218045" y="848740"/>
            <a:ext cx="1915886" cy="6096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0"/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202</a:t>
            </a:r>
            <a:r>
              <a:rPr lang="en-US" sz="2800" b="1" dirty="0" smtClean="0">
                <a:ln w="0"/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6</a:t>
            </a:r>
            <a:r>
              <a:rPr lang="ru-RU" sz="2800" b="1" dirty="0" smtClean="0">
                <a:ln w="0"/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n w="0"/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год</a:t>
            </a:r>
          </a:p>
        </p:txBody>
      </p:sp>
      <p:sp>
        <p:nvSpPr>
          <p:cNvPr id="31" name="Блок-схема: альтернативный процесс 30"/>
          <p:cNvSpPr/>
          <p:nvPr/>
        </p:nvSpPr>
        <p:spPr>
          <a:xfrm>
            <a:off x="8242506" y="5594528"/>
            <a:ext cx="1881349" cy="1075799"/>
          </a:xfrm>
          <a:prstGeom prst="flowChartAlternateProcess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 prstMaterial="dkEdge"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иные </a:t>
            </a:r>
            <a:r>
              <a:rPr lang="ru-RU" sz="1200" dirty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межбюджетные трансферты</a:t>
            </a:r>
          </a:p>
          <a:p>
            <a:pPr algn="ctr"/>
            <a:r>
              <a:rPr lang="en-US" sz="1200" b="1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229,1</a:t>
            </a:r>
            <a:endParaRPr lang="ru-RU" sz="1200" b="1" dirty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32" name="Блок-схема: альтернативный процесс 31"/>
          <p:cNvSpPr/>
          <p:nvPr/>
        </p:nvSpPr>
        <p:spPr>
          <a:xfrm>
            <a:off x="10387172" y="5594527"/>
            <a:ext cx="1577632" cy="1075799"/>
          </a:xfrm>
          <a:prstGeom prst="flowChartAlternateProcess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 prstMaterial="dkEdge"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иные </a:t>
            </a:r>
            <a:r>
              <a:rPr lang="ru-RU" sz="1200" dirty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межбюджетные трансферты</a:t>
            </a:r>
          </a:p>
          <a:p>
            <a:pPr algn="ctr"/>
            <a:r>
              <a:rPr lang="en-US" sz="1200" b="1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226,5</a:t>
            </a:r>
            <a:endParaRPr lang="ru-RU" sz="1200" b="1" dirty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33" name="Блок-схема: альтернативный процесс 32"/>
          <p:cNvSpPr/>
          <p:nvPr/>
        </p:nvSpPr>
        <p:spPr>
          <a:xfrm>
            <a:off x="8257813" y="4772030"/>
            <a:ext cx="1852061" cy="738772"/>
          </a:xfrm>
          <a:prstGeom prst="flowChartAlternateProcess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 prstMaterial="dkEdge"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субсидии</a:t>
            </a:r>
          </a:p>
          <a:p>
            <a:pPr algn="ctr"/>
            <a:r>
              <a:rPr lang="en-US" sz="1200" b="1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2 260,0</a:t>
            </a:r>
            <a:endParaRPr lang="ru-RU" sz="1200" b="1" dirty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34" name="Блок-схема: альтернативный процесс 33"/>
          <p:cNvSpPr/>
          <p:nvPr/>
        </p:nvSpPr>
        <p:spPr>
          <a:xfrm>
            <a:off x="10387171" y="4777794"/>
            <a:ext cx="1577633" cy="733007"/>
          </a:xfrm>
          <a:prstGeom prst="flowChartAlternateProcess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 prstMaterial="dkEdge"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субсидии</a:t>
            </a:r>
          </a:p>
          <a:p>
            <a:pPr algn="ctr"/>
            <a:r>
              <a:rPr lang="ru-RU" sz="1200" b="1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1 </a:t>
            </a:r>
            <a:r>
              <a:rPr lang="en-US" sz="1200" b="1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023,3</a:t>
            </a:r>
            <a:endParaRPr lang="ru-RU" sz="1200" b="1" dirty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35" name="Блок-схема: альтернативный процесс 34"/>
          <p:cNvSpPr/>
          <p:nvPr/>
        </p:nvSpPr>
        <p:spPr>
          <a:xfrm>
            <a:off x="8257813" y="3990969"/>
            <a:ext cx="1852061" cy="687344"/>
          </a:xfrm>
          <a:prstGeom prst="flowChartAlternateProcess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 prstMaterial="dkEdge"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субвенции</a:t>
            </a:r>
          </a:p>
          <a:p>
            <a:pPr algn="ctr"/>
            <a:r>
              <a:rPr lang="en-US" sz="1200" b="1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8 993,1</a:t>
            </a:r>
            <a:endParaRPr lang="ru-RU" sz="1200" b="1" dirty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36" name="Блок-схема: альтернативный процесс 35"/>
          <p:cNvSpPr/>
          <p:nvPr/>
        </p:nvSpPr>
        <p:spPr>
          <a:xfrm>
            <a:off x="10387171" y="4009087"/>
            <a:ext cx="1577633" cy="669226"/>
          </a:xfrm>
          <a:prstGeom prst="flowChartAlternateProcess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 prstMaterial="dkEdge"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субвенции</a:t>
            </a:r>
          </a:p>
          <a:p>
            <a:pPr algn="ctr"/>
            <a:r>
              <a:rPr lang="en-US" sz="1200" b="1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9 635,6</a:t>
            </a:r>
            <a:endParaRPr lang="ru-RU" sz="1200" b="1" dirty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2" name="Выноска со стрелкой вниз 1"/>
          <p:cNvSpPr/>
          <p:nvPr/>
        </p:nvSpPr>
        <p:spPr>
          <a:xfrm>
            <a:off x="6231749" y="1848256"/>
            <a:ext cx="1713124" cy="1240271"/>
          </a:xfrm>
          <a:prstGeom prst="downArrowCallout">
            <a:avLst/>
          </a:prstGeom>
          <a:noFill/>
          <a:ln w="76200">
            <a:solidFill>
              <a:schemeClr val="accent4">
                <a:lumMod val="60000"/>
                <a:lumOff val="40000"/>
              </a:schemeClr>
            </a:solidFill>
          </a:ln>
          <a:effectLst>
            <a:glow rad="127000">
              <a:schemeClr val="accent4">
                <a:lumMod val="20000"/>
                <a:lumOff val="8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1</a:t>
            </a:r>
            <a:r>
              <a:rPr lang="en-US" b="1" u="sng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4 971,6</a:t>
            </a:r>
            <a:endParaRPr lang="ru-RU" b="1" u="sng" dirty="0">
              <a:ln w="12700" cmpd="sng">
                <a:solidFill>
                  <a:schemeClr val="accent4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39" name="Выноска со стрелкой вниз 38"/>
          <p:cNvSpPr/>
          <p:nvPr/>
        </p:nvSpPr>
        <p:spPr>
          <a:xfrm>
            <a:off x="8289960" y="1850058"/>
            <a:ext cx="1767129" cy="1238469"/>
          </a:xfrm>
          <a:prstGeom prst="downArrowCallout">
            <a:avLst/>
          </a:prstGeom>
          <a:noFill/>
          <a:ln w="76200">
            <a:solidFill>
              <a:schemeClr val="accent4">
                <a:lumMod val="60000"/>
                <a:lumOff val="40000"/>
              </a:schemeClr>
            </a:solidFill>
          </a:ln>
          <a:effectLst>
            <a:glow rad="127000">
              <a:schemeClr val="accent4">
                <a:lumMod val="20000"/>
                <a:lumOff val="8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u="sng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11 532,5</a:t>
            </a:r>
            <a:endParaRPr lang="ru-RU" b="1" u="sng" dirty="0">
              <a:ln w="12700" cmpd="sng">
                <a:solidFill>
                  <a:schemeClr val="accent4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40" name="Выноска со стрелкой вниз 39"/>
          <p:cNvSpPr/>
          <p:nvPr/>
        </p:nvSpPr>
        <p:spPr>
          <a:xfrm>
            <a:off x="10387172" y="1851858"/>
            <a:ext cx="1577633" cy="1236669"/>
          </a:xfrm>
          <a:prstGeom prst="downArrowCallout">
            <a:avLst/>
          </a:prstGeom>
          <a:noFill/>
          <a:ln w="76200">
            <a:solidFill>
              <a:schemeClr val="accent4">
                <a:lumMod val="60000"/>
                <a:lumOff val="40000"/>
              </a:schemeClr>
            </a:solidFill>
          </a:ln>
          <a:effectLst>
            <a:glow rad="127000">
              <a:schemeClr val="accent4">
                <a:lumMod val="20000"/>
                <a:lumOff val="80000"/>
              </a:schemeClr>
            </a:glo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u="sng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10 938,8</a:t>
            </a:r>
            <a:endParaRPr lang="ru-RU" b="1" u="sng" dirty="0">
              <a:ln w="12700" cmpd="sng">
                <a:solidFill>
                  <a:schemeClr val="accent4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84"/>
            <a:ext cx="12192000" cy="811137"/>
          </a:xfrm>
          <a:prstGeom prst="rect">
            <a:avLst/>
          </a:prstGeom>
          <a:ln>
            <a:solidFill>
              <a:srgbClr val="00B050"/>
            </a:solidFill>
          </a:ln>
          <a:effectLst>
            <a:glow rad="12700">
              <a:schemeClr val="accent1">
                <a:alpha val="40000"/>
              </a:schemeClr>
            </a:glow>
          </a:effectLst>
        </p:spPr>
      </p:pic>
      <p:sp>
        <p:nvSpPr>
          <p:cNvPr id="24" name="Прямоугольник 23"/>
          <p:cNvSpPr/>
          <p:nvPr/>
        </p:nvSpPr>
        <p:spPr>
          <a:xfrm>
            <a:off x="750442" y="83088"/>
            <a:ext cx="117596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Безвозмездные поступления на </a:t>
            </a:r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202</a:t>
            </a:r>
            <a:r>
              <a:rPr lang="en-US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4</a:t>
            </a:r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-202</a:t>
            </a:r>
            <a:r>
              <a:rPr lang="en-US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6</a:t>
            </a:r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годы </a:t>
            </a:r>
          </a:p>
          <a:p>
            <a:pPr algn="ctr"/>
            <a:r>
              <a:rPr lang="ru-RU" dirty="0">
                <a:ln w="0"/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(решение Тульской городской Думы от 20.12.2023 № 56/1235)</a:t>
            </a:r>
          </a:p>
        </p:txBody>
      </p:sp>
      <p:sp>
        <p:nvSpPr>
          <p:cNvPr id="38" name="Блок-схема: альтернативный процесс 37"/>
          <p:cNvSpPr/>
          <p:nvPr/>
        </p:nvSpPr>
        <p:spPr>
          <a:xfrm>
            <a:off x="6127423" y="3993967"/>
            <a:ext cx="1861912" cy="684346"/>
          </a:xfrm>
          <a:prstGeom prst="flowChartAlternateProcess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 prstMaterial="dkEdge"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субвенции</a:t>
            </a:r>
          </a:p>
          <a:p>
            <a:pPr algn="ctr"/>
            <a:r>
              <a:rPr lang="en-US" sz="1200" b="1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8 308,9</a:t>
            </a:r>
            <a:endParaRPr lang="ru-RU" sz="1200" b="1" dirty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41" name="Блок-схема: альтернативный процесс 40"/>
          <p:cNvSpPr/>
          <p:nvPr/>
        </p:nvSpPr>
        <p:spPr>
          <a:xfrm>
            <a:off x="6134855" y="4765973"/>
            <a:ext cx="1854948" cy="744829"/>
          </a:xfrm>
          <a:prstGeom prst="flowChartAlternateProcess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 prstMaterial="dkEdge"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субсидии</a:t>
            </a:r>
          </a:p>
          <a:p>
            <a:pPr algn="ctr"/>
            <a:r>
              <a:rPr lang="en-US" sz="1200" b="1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3 709,8</a:t>
            </a:r>
            <a:endParaRPr lang="ru-RU" sz="1200" b="1" dirty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42" name="Блок-схема: альтернативный процесс 41"/>
          <p:cNvSpPr/>
          <p:nvPr/>
        </p:nvSpPr>
        <p:spPr>
          <a:xfrm>
            <a:off x="6134855" y="5580424"/>
            <a:ext cx="1854480" cy="1089903"/>
          </a:xfrm>
          <a:prstGeom prst="flowChartAlternateProcess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 prstMaterial="dkEdge"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иные </a:t>
            </a:r>
            <a:r>
              <a:rPr lang="ru-RU" sz="1200" dirty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межбюджетные трансферты</a:t>
            </a:r>
          </a:p>
          <a:p>
            <a:pPr algn="ctr"/>
            <a:r>
              <a:rPr lang="en-US" sz="1200" b="1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2 905,4</a:t>
            </a:r>
            <a:endParaRPr lang="ru-RU" sz="1200" b="1" dirty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9335" y="894225"/>
            <a:ext cx="3393481" cy="5870619"/>
          </a:xfrm>
          <a:prstGeom prst="rect">
            <a:avLst/>
          </a:prstGeom>
          <a:noFill/>
          <a:ln w="28575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0" name="Блок-схема: альтернативный процесс 49"/>
          <p:cNvSpPr/>
          <p:nvPr/>
        </p:nvSpPr>
        <p:spPr>
          <a:xfrm>
            <a:off x="151265" y="5720239"/>
            <a:ext cx="3218012" cy="963155"/>
          </a:xfrm>
          <a:prstGeom prst="flowChartAlternateProcess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 prstMaterial="dkEdge"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объем возврата остатков субсидий, субвенций и иных межбюджетных трансфертов, имеющих целевое назначение, прошлых лет в бюджеты других </a:t>
            </a:r>
            <a:r>
              <a:rPr lang="ru-RU" sz="1200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уровней     </a:t>
            </a:r>
            <a:r>
              <a:rPr lang="ru-RU" sz="1200" b="1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(-) </a:t>
            </a:r>
            <a:r>
              <a:rPr lang="en-US" sz="1200" b="1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24,6</a:t>
            </a:r>
            <a:endParaRPr lang="ru-RU" sz="1200" b="1" dirty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51" name="Блок-схема: альтернативный процесс 50"/>
          <p:cNvSpPr/>
          <p:nvPr/>
        </p:nvSpPr>
        <p:spPr>
          <a:xfrm>
            <a:off x="143838" y="4551452"/>
            <a:ext cx="3225438" cy="1087337"/>
          </a:xfrm>
          <a:prstGeom prst="flowChartAlternateProcess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 prstMaterial="dkEdge"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доходы бюджетов бюджетной системы </a:t>
            </a:r>
            <a:r>
              <a:rPr lang="ru-RU" sz="1100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Российской </a:t>
            </a:r>
            <a:r>
              <a:rPr lang="ru-RU" sz="1100" dirty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Федерации от возврата бюджетами бюджетной системы Российской Федерации и организациями остатков субсидий, субвенций и иных межбюджетных трансфертов, имеющих целевое назначение, прошлых </a:t>
            </a:r>
            <a:r>
              <a:rPr lang="ru-RU" sz="1100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лет </a:t>
            </a:r>
            <a:r>
              <a:rPr lang="en-US" sz="12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8,3</a:t>
            </a:r>
            <a:endParaRPr lang="ru-RU" sz="1200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52" name="Блок-схема: альтернативный процесс 51"/>
          <p:cNvSpPr/>
          <p:nvPr/>
        </p:nvSpPr>
        <p:spPr>
          <a:xfrm>
            <a:off x="151264" y="4159471"/>
            <a:ext cx="3218012" cy="308542"/>
          </a:xfrm>
          <a:prstGeom prst="flowChartAlternateProcess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 prstMaterial="dkEdge"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рочие безвозмездные поступления </a:t>
            </a:r>
            <a:r>
              <a:rPr lang="ru-RU" sz="1200" b="1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1</a:t>
            </a:r>
            <a:r>
              <a:rPr lang="en-US" sz="1200" b="1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6,1 </a:t>
            </a:r>
            <a:endParaRPr lang="ru-RU" sz="1200" b="1" dirty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53" name="Блок-схема: альтернативный процесс 52"/>
          <p:cNvSpPr/>
          <p:nvPr/>
        </p:nvSpPr>
        <p:spPr>
          <a:xfrm>
            <a:off x="160021" y="3684979"/>
            <a:ext cx="3209255" cy="403168"/>
          </a:xfrm>
          <a:prstGeom prst="flowChartAlternateProcess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 prstMaterial="dkEdge"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б</a:t>
            </a:r>
            <a:r>
              <a:rPr lang="ru-RU" sz="1200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езвозмездные поступления от негосударственных организаций </a:t>
            </a:r>
            <a:r>
              <a:rPr lang="en-US" sz="12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0,0</a:t>
            </a:r>
            <a:endParaRPr lang="ru-RU" sz="1200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3762673" y="898507"/>
            <a:ext cx="1988952" cy="129784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0"/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202</a:t>
            </a:r>
            <a:r>
              <a:rPr lang="en-US" sz="2800" b="1" dirty="0" smtClean="0">
                <a:ln w="0"/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3</a:t>
            </a:r>
            <a:r>
              <a:rPr lang="ru-RU" sz="2800" b="1" dirty="0" smtClean="0">
                <a:ln w="0"/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год</a:t>
            </a:r>
          </a:p>
          <a:p>
            <a:pPr lvl="0" algn="ctr">
              <a:defRPr/>
            </a:pPr>
            <a:r>
              <a:rPr lang="ru-RU" sz="1100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(</a:t>
            </a:r>
            <a:r>
              <a:rPr lang="ru-RU" sz="1100" dirty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в редакции решения Тульской городской Думы от </a:t>
            </a:r>
            <a:r>
              <a:rPr lang="en-US" sz="1100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30</a:t>
            </a:r>
            <a:r>
              <a:rPr lang="ru-RU" sz="1100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.</a:t>
            </a:r>
            <a:r>
              <a:rPr lang="en-US" sz="1100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08</a:t>
            </a:r>
            <a:r>
              <a:rPr lang="ru-RU" sz="1100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.202</a:t>
            </a:r>
            <a:r>
              <a:rPr lang="en-US" sz="1100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3</a:t>
            </a:r>
            <a:r>
              <a:rPr lang="ru-RU" sz="1100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№ </a:t>
            </a:r>
            <a:r>
              <a:rPr lang="en-US" sz="1100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52</a:t>
            </a:r>
            <a:r>
              <a:rPr lang="ru-RU" sz="1100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/</a:t>
            </a:r>
            <a:r>
              <a:rPr lang="en-US" sz="1100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1160</a:t>
            </a:r>
            <a:r>
              <a:rPr lang="ru-RU" sz="1100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)</a:t>
            </a:r>
          </a:p>
          <a:p>
            <a:pPr algn="ctr"/>
            <a:endParaRPr lang="ru-RU" sz="2800" b="1" dirty="0">
              <a:ln w="0"/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55" name="Блок-схема: альтернативный процесс 54"/>
          <p:cNvSpPr/>
          <p:nvPr/>
        </p:nvSpPr>
        <p:spPr>
          <a:xfrm>
            <a:off x="151913" y="3287108"/>
            <a:ext cx="3236822" cy="338604"/>
          </a:xfrm>
          <a:prstGeom prst="flowChartAlternateProcess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 prstMaterial="dkEdge"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иные </a:t>
            </a:r>
            <a:r>
              <a:rPr lang="ru-RU" sz="1200" dirty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межбюджетные </a:t>
            </a:r>
            <a:r>
              <a:rPr lang="ru-RU" sz="1200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трансферты </a:t>
            </a:r>
            <a:r>
              <a:rPr lang="en-US" sz="1200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</a:t>
            </a:r>
            <a:r>
              <a:rPr lang="en-US" sz="1200" b="1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2 953,5</a:t>
            </a:r>
            <a:endParaRPr lang="ru-RU" sz="1200" b="1" dirty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56" name="Блок-схема: альтернативный процесс 55"/>
          <p:cNvSpPr/>
          <p:nvPr/>
        </p:nvSpPr>
        <p:spPr>
          <a:xfrm>
            <a:off x="2392362" y="2745248"/>
            <a:ext cx="976914" cy="488184"/>
          </a:xfrm>
          <a:prstGeom prst="flowChartAlternateProcess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 prstMaterial="dkEdge"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субсидии</a:t>
            </a:r>
          </a:p>
          <a:p>
            <a:pPr algn="ctr"/>
            <a:r>
              <a:rPr lang="en-US" sz="1200" b="1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2 679,0</a:t>
            </a:r>
            <a:endParaRPr lang="ru-RU" sz="1200" b="1" dirty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57" name="Блок-схема: альтернативный процесс 56"/>
          <p:cNvSpPr/>
          <p:nvPr/>
        </p:nvSpPr>
        <p:spPr>
          <a:xfrm>
            <a:off x="1182198" y="2753348"/>
            <a:ext cx="1131302" cy="486125"/>
          </a:xfrm>
          <a:prstGeom prst="flowChartAlternateProcess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 prstMaterial="dkEdge"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субвенции</a:t>
            </a:r>
          </a:p>
          <a:p>
            <a:pPr algn="ctr"/>
            <a:r>
              <a:rPr lang="ru-RU" sz="1200" b="1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6 </a:t>
            </a:r>
            <a:r>
              <a:rPr lang="en-US" sz="1200" b="1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571,3</a:t>
            </a:r>
            <a:endParaRPr lang="ru-RU" sz="1200" b="1" dirty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58" name="Блок-схема: альтернативный процесс 57"/>
          <p:cNvSpPr/>
          <p:nvPr/>
        </p:nvSpPr>
        <p:spPr>
          <a:xfrm>
            <a:off x="159521" y="2745248"/>
            <a:ext cx="936464" cy="500658"/>
          </a:xfrm>
          <a:prstGeom prst="flowChartAlternateProcess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 prstMaterial="dkEdge"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дотации</a:t>
            </a:r>
            <a:endParaRPr lang="ru-RU" sz="1200" dirty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algn="ctr"/>
            <a:r>
              <a:rPr lang="en-US" sz="1200" b="1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99,7</a:t>
            </a:r>
            <a:endParaRPr lang="ru-RU" sz="1200" b="1" dirty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950958" y="928868"/>
            <a:ext cx="1914678" cy="6096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0"/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202</a:t>
            </a:r>
            <a:r>
              <a:rPr lang="en-US" sz="2800" b="1" dirty="0" smtClean="0">
                <a:ln w="0"/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</a:t>
            </a:r>
            <a:r>
              <a:rPr lang="ru-RU" sz="2800" b="1" dirty="0" smtClean="0">
                <a:ln w="0"/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год</a:t>
            </a:r>
          </a:p>
          <a:p>
            <a:pPr algn="ctr"/>
            <a:r>
              <a:rPr lang="ru-RU" sz="1200" dirty="0" smtClean="0">
                <a:ln w="0"/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(факт)</a:t>
            </a:r>
            <a:endParaRPr lang="ru-RU" sz="1200" dirty="0">
              <a:ln w="0"/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60" name="Выноска со стрелкой вниз 59"/>
          <p:cNvSpPr/>
          <p:nvPr/>
        </p:nvSpPr>
        <p:spPr>
          <a:xfrm>
            <a:off x="750442" y="1640864"/>
            <a:ext cx="2034847" cy="979375"/>
          </a:xfrm>
          <a:prstGeom prst="downArrowCallout">
            <a:avLst/>
          </a:prstGeom>
          <a:noFill/>
          <a:ln w="76200">
            <a:solidFill>
              <a:schemeClr val="accent4">
                <a:lumMod val="60000"/>
                <a:lumOff val="40000"/>
              </a:schemeClr>
            </a:solidFill>
          </a:ln>
          <a:effectLst>
            <a:glow rad="127000">
              <a:schemeClr val="accent4">
                <a:lumMod val="20000"/>
                <a:lumOff val="8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u="sng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12 303,3</a:t>
            </a:r>
            <a:endParaRPr lang="ru-RU" b="1" u="sng" dirty="0">
              <a:ln w="12700" cmpd="sng">
                <a:solidFill>
                  <a:schemeClr val="accent4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3531847" y="906327"/>
            <a:ext cx="2469076" cy="5858517"/>
          </a:xfrm>
          <a:prstGeom prst="rect">
            <a:avLst/>
          </a:prstGeom>
          <a:noFill/>
          <a:ln w="28575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1" name="Выноска со стрелкой вниз 60"/>
          <p:cNvSpPr/>
          <p:nvPr/>
        </p:nvSpPr>
        <p:spPr>
          <a:xfrm>
            <a:off x="3846440" y="1912250"/>
            <a:ext cx="1821417" cy="822847"/>
          </a:xfrm>
          <a:prstGeom prst="downArrowCallout">
            <a:avLst/>
          </a:prstGeom>
          <a:noFill/>
          <a:ln w="76200">
            <a:solidFill>
              <a:schemeClr val="accent4">
                <a:lumMod val="60000"/>
                <a:lumOff val="40000"/>
              </a:schemeClr>
            </a:solidFill>
          </a:ln>
          <a:effectLst>
            <a:glow rad="127000">
              <a:schemeClr val="accent4">
                <a:lumMod val="20000"/>
                <a:lumOff val="8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1</a:t>
            </a:r>
            <a:r>
              <a:rPr lang="en-US" b="1" u="sng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3 541,6</a:t>
            </a:r>
            <a:endParaRPr lang="ru-RU" b="1" u="sng" dirty="0">
              <a:ln w="12700" cmpd="sng">
                <a:solidFill>
                  <a:schemeClr val="accent4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62" name="Блок-схема: альтернативный процесс 61"/>
          <p:cNvSpPr/>
          <p:nvPr/>
        </p:nvSpPr>
        <p:spPr>
          <a:xfrm>
            <a:off x="3638974" y="3278233"/>
            <a:ext cx="2236350" cy="346130"/>
          </a:xfrm>
          <a:prstGeom prst="flowChartAlternateProcess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 prstMaterial="dkEdge"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субвенции </a:t>
            </a:r>
            <a:r>
              <a:rPr lang="en-US" sz="1200" b="1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7 456,2</a:t>
            </a:r>
            <a:endParaRPr lang="ru-RU" sz="1200" b="1" dirty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63" name="Блок-схема: альтернативный процесс 62"/>
          <p:cNvSpPr/>
          <p:nvPr/>
        </p:nvSpPr>
        <p:spPr>
          <a:xfrm>
            <a:off x="3649885" y="3671616"/>
            <a:ext cx="2234190" cy="386299"/>
          </a:xfrm>
          <a:prstGeom prst="flowChartAlternateProcess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 prstMaterial="dkEdge"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субсидии </a:t>
            </a:r>
            <a:r>
              <a:rPr lang="ru-RU" sz="1200" b="1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 </a:t>
            </a:r>
            <a:r>
              <a:rPr lang="en-US" sz="1200" b="1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646,8</a:t>
            </a:r>
            <a:endParaRPr lang="ru-RU" sz="1200" b="1" dirty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64" name="Блок-схема: альтернативный процесс 63"/>
          <p:cNvSpPr/>
          <p:nvPr/>
        </p:nvSpPr>
        <p:spPr>
          <a:xfrm>
            <a:off x="3649886" y="4115873"/>
            <a:ext cx="2234190" cy="685432"/>
          </a:xfrm>
          <a:prstGeom prst="flowChartAlternateProcess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 prstMaterial="dkEdge"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иные </a:t>
            </a:r>
            <a:r>
              <a:rPr lang="ru-RU" sz="1200" dirty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межбюджетные </a:t>
            </a:r>
            <a:r>
              <a:rPr lang="ru-RU" sz="1200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трансферты </a:t>
            </a:r>
            <a:r>
              <a:rPr lang="en-US" sz="1200" b="1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3 307,9</a:t>
            </a:r>
            <a:endParaRPr lang="ru-RU" sz="1200" b="1" dirty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43" name="Блок-схема: альтернативный процесс 42"/>
          <p:cNvSpPr/>
          <p:nvPr/>
        </p:nvSpPr>
        <p:spPr>
          <a:xfrm>
            <a:off x="10387172" y="3287106"/>
            <a:ext cx="1577633" cy="637237"/>
          </a:xfrm>
          <a:prstGeom prst="flowChartAlternateProcess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 prstMaterial="dkEdge"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дотации</a:t>
            </a:r>
            <a:endParaRPr lang="ru-RU" sz="1200" dirty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algn="ctr"/>
            <a:r>
              <a:rPr lang="en-US" sz="1200" b="1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53,4</a:t>
            </a:r>
            <a:endParaRPr lang="ru-RU" sz="1200" b="1" dirty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44" name="Блок-схема: альтернативный процесс 43"/>
          <p:cNvSpPr/>
          <p:nvPr/>
        </p:nvSpPr>
        <p:spPr>
          <a:xfrm>
            <a:off x="8233909" y="3287107"/>
            <a:ext cx="1866386" cy="637237"/>
          </a:xfrm>
          <a:prstGeom prst="flowChartAlternateProcess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 prstMaterial="dkEdge"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дотации</a:t>
            </a:r>
            <a:endParaRPr lang="ru-RU" sz="1200" dirty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algn="ctr"/>
            <a:r>
              <a:rPr lang="en-US" sz="1200" b="1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50,3</a:t>
            </a:r>
            <a:endParaRPr lang="ru-RU" sz="1200" b="1" dirty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45" name="Блок-схема: альтернативный процесс 44"/>
          <p:cNvSpPr/>
          <p:nvPr/>
        </p:nvSpPr>
        <p:spPr>
          <a:xfrm>
            <a:off x="6118961" y="3274065"/>
            <a:ext cx="1870375" cy="650280"/>
          </a:xfrm>
          <a:prstGeom prst="flowChartAlternateProcess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 prstMaterial="dkEdge"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дотации</a:t>
            </a:r>
            <a:endParaRPr lang="ru-RU" sz="1200" dirty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4</a:t>
            </a:r>
            <a:r>
              <a:rPr lang="en-US" sz="1200" b="1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7,5</a:t>
            </a:r>
            <a:endParaRPr lang="ru-RU" sz="1200" b="1" dirty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46" name="Блок-схема: альтернативный процесс 45"/>
          <p:cNvSpPr/>
          <p:nvPr/>
        </p:nvSpPr>
        <p:spPr>
          <a:xfrm>
            <a:off x="3649886" y="4873029"/>
            <a:ext cx="2223278" cy="1030024"/>
          </a:xfrm>
          <a:prstGeom prst="flowChartAlternateProcess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 prstMaterial="dkEdge"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б</a:t>
            </a:r>
            <a:r>
              <a:rPr lang="ru-RU" sz="1200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езвозмездные поступления от негосударственных организаций </a:t>
            </a:r>
            <a:r>
              <a:rPr lang="ru-RU" sz="12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1</a:t>
            </a:r>
            <a:r>
              <a:rPr lang="en-US" sz="12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0,0</a:t>
            </a:r>
            <a:endParaRPr lang="ru-RU" sz="1200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65" name="Блок-схема: альтернативный процесс 64"/>
          <p:cNvSpPr/>
          <p:nvPr/>
        </p:nvSpPr>
        <p:spPr>
          <a:xfrm>
            <a:off x="3638974" y="2846786"/>
            <a:ext cx="2234189" cy="384194"/>
          </a:xfrm>
          <a:prstGeom prst="flowChartAlternateProcess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 prstMaterial="dkEdge"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дотации </a:t>
            </a:r>
            <a:r>
              <a:rPr lang="en-US" sz="1200" b="1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109,5</a:t>
            </a:r>
            <a:endParaRPr lang="ru-RU" sz="1200" b="1" dirty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66" name="Блок-схема: альтернативный процесс 65"/>
          <p:cNvSpPr/>
          <p:nvPr/>
        </p:nvSpPr>
        <p:spPr>
          <a:xfrm>
            <a:off x="3649885" y="5966118"/>
            <a:ext cx="2256043" cy="735629"/>
          </a:xfrm>
          <a:prstGeom prst="flowChartAlternateProcess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 prstMaterial="dkEdge"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рочие безвозмездные поступления </a:t>
            </a:r>
            <a:r>
              <a:rPr lang="ru-RU" sz="1200" b="1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1</a:t>
            </a:r>
            <a:r>
              <a:rPr lang="en-US" sz="1200" b="1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1,2 </a:t>
            </a:r>
            <a:endParaRPr lang="ru-RU" sz="1200" b="1" dirty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962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6235154"/>
              </p:ext>
            </p:extLst>
          </p:nvPr>
        </p:nvGraphicFramePr>
        <p:xfrm>
          <a:off x="0" y="991173"/>
          <a:ext cx="12192000" cy="5738250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596766"/>
                <a:gridCol w="6477802"/>
                <a:gridCol w="1087962"/>
                <a:gridCol w="1483978"/>
                <a:gridCol w="840260"/>
                <a:gridCol w="885452"/>
                <a:gridCol w="819780"/>
              </a:tblGrid>
              <a:tr h="650417"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b">
                    <a:solidFill>
                      <a:srgbClr val="A3DD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>
                    <a:solidFill>
                      <a:srgbClr val="A3DD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год </a:t>
                      </a:r>
                    </a:p>
                    <a:p>
                      <a:pPr algn="ctr"/>
                      <a:r>
                        <a:rPr lang="ru-RU" sz="1400" b="0" i="0" u="none" strike="noStrike" kern="1200" baseline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(факт)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>
                    <a:solidFill>
                      <a:srgbClr val="A3DD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год </a:t>
                      </a:r>
                    </a:p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(в редакции решения Тульской городской Думы от </a:t>
                      </a:r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08</a:t>
                      </a: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.202</a:t>
                      </a:r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lang="ru-RU" sz="1000" b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1000" b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1160</a:t>
                      </a: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)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>
                    <a:solidFill>
                      <a:srgbClr val="A3DD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2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год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>
                    <a:solidFill>
                      <a:srgbClr val="A3DD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год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>
                    <a:solidFill>
                      <a:srgbClr val="A3DD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год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>
                    <a:solidFill>
                      <a:srgbClr val="A3DDF1"/>
                    </a:solidFill>
                  </a:tcPr>
                </a:tc>
              </a:tr>
              <a:tr h="330420">
                <a:tc>
                  <a:txBody>
                    <a:bodyPr/>
                    <a:lstStyle/>
                    <a:p>
                      <a:endParaRPr lang="ru-RU" sz="1400" b="1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>
                    <a:solidFill>
                      <a:srgbClr val="A3DD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РАСХОДЫ БЮДЖЕТА - ВСЕГО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>
                    <a:solidFill>
                      <a:srgbClr val="A3DD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24 841,1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>
                    <a:solidFill>
                      <a:srgbClr val="A3DD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8 447,7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>
                    <a:solidFill>
                      <a:srgbClr val="A3DD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576,3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>
                    <a:solidFill>
                      <a:srgbClr val="A3DD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019,5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>
                    <a:solidFill>
                      <a:srgbClr val="A3DD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003,3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>
                    <a:solidFill>
                      <a:srgbClr val="A3DDF1"/>
                    </a:solidFill>
                  </a:tcPr>
                </a:tc>
              </a:tr>
              <a:tr h="330420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0100 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Общегосударственные вопросы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1 485,2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2 277,3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2 052,7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2 205,3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2 504,9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</a:tr>
              <a:tr h="307209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0200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Национальная</a:t>
                      </a:r>
                      <a:r>
                        <a:rPr lang="ru-RU" sz="14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оборона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1,2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--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</a:tr>
              <a:tr h="330420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0300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168,3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ru-RU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237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,3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217,7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222,4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</a:tr>
              <a:tr h="330420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0400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Национальная экономика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233,1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6 025,8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5 691,4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916,6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3 174,6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</a:tr>
              <a:tr h="330420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0500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Жилищно-коммунальное хозяйство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240,4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4 481,5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253,3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888,7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036,2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</a:tr>
              <a:tr h="330420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0600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Охрана окружающей среды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,5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21,6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8,8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8,8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</a:tr>
              <a:tr h="307209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0700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Образование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844,5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3 368,6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4 605,8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14 246,9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14 512,6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</a:tr>
              <a:tr h="330420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0800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Культура, кинематография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678,1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dk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707,9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757,0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796,0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836,4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</a:tr>
              <a:tr h="307209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1000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Социальная политика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281,7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30,2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224,4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220,8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207,7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</a:tr>
              <a:tr h="330420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1100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Физическая культура и спорт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581,8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685,4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740,5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735,8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55,0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</a:tr>
              <a:tr h="330420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1300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Обслуживание государственного</a:t>
                      </a:r>
                      <a:r>
                        <a:rPr lang="ru-RU" sz="14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4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муниципального</a:t>
                      </a:r>
                      <a:r>
                        <a:rPr lang="en-US" sz="14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ru-RU" sz="14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долга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247,2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373</a:t>
                      </a:r>
                      <a:r>
                        <a:rPr lang="ru-RU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,1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792,5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1 040,0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244,6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</a:tr>
              <a:tr h="590754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1400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Межбюджетные трансферты общего характера бюджетам бюджетной</a:t>
                      </a:r>
                      <a:r>
                        <a:rPr lang="ru-RU" sz="14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системы Российской Федерации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72,1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105,2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80,1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268,9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346,0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</a:tr>
              <a:tr h="307209">
                <a:tc>
                  <a:txBody>
                    <a:bodyPr/>
                    <a:lstStyle/>
                    <a:p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Условно утвержденные расходы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--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--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--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474,0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154,1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1189738" y="934140"/>
            <a:ext cx="100226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(млн. руб.)</a:t>
            </a:r>
            <a:endParaRPr lang="ru-RU" sz="1400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8347"/>
            <a:ext cx="12192000" cy="912823"/>
          </a:xfrm>
          <a:prstGeom prst="rect">
            <a:avLst/>
          </a:prstGeom>
          <a:ln>
            <a:solidFill>
              <a:srgbClr val="00B050"/>
            </a:solidFill>
          </a:ln>
          <a:effectLst>
            <a:glow rad="12700">
              <a:schemeClr val="accent1">
                <a:alpha val="40000"/>
              </a:schemeClr>
            </a:glow>
          </a:effectLst>
        </p:spPr>
      </p:pic>
      <p:sp>
        <p:nvSpPr>
          <p:cNvPr id="8" name="Прямоугольник 7"/>
          <p:cNvSpPr/>
          <p:nvPr/>
        </p:nvSpPr>
        <p:spPr>
          <a:xfrm>
            <a:off x="1079157" y="164698"/>
            <a:ext cx="111128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Основные направления </a:t>
            </a:r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расходов бюджета </a:t>
            </a:r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муниципального образования город Тула </a:t>
            </a:r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на 202</a:t>
            </a:r>
            <a:r>
              <a:rPr lang="en-US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4</a:t>
            </a:r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-202</a:t>
            </a:r>
            <a:r>
              <a:rPr lang="en-US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6</a:t>
            </a:r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годы</a:t>
            </a:r>
          </a:p>
          <a:p>
            <a:pPr algn="ctr"/>
            <a:r>
              <a:rPr lang="ru-RU" dirty="0">
                <a:ln w="0"/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(решение Тульской городской Думы от 20.12.2023 № 56/1235)</a:t>
            </a:r>
          </a:p>
        </p:txBody>
      </p:sp>
    </p:spTree>
    <p:extLst>
      <p:ext uri="{BB962C8B-B14F-4D97-AF65-F5344CB8AC3E}">
        <p14:creationId xmlns:p14="http://schemas.microsoft.com/office/powerpoint/2010/main" val="3130532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3193301445"/>
              </p:ext>
            </p:extLst>
          </p:nvPr>
        </p:nvGraphicFramePr>
        <p:xfrm>
          <a:off x="193462" y="996182"/>
          <a:ext cx="4676249" cy="36451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3313954562"/>
              </p:ext>
            </p:extLst>
          </p:nvPr>
        </p:nvGraphicFramePr>
        <p:xfrm>
          <a:off x="6674177" y="996182"/>
          <a:ext cx="5267887" cy="3462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2017287184"/>
              </p:ext>
            </p:extLst>
          </p:nvPr>
        </p:nvGraphicFramePr>
        <p:xfrm>
          <a:off x="2824194" y="2457283"/>
          <a:ext cx="9117870" cy="4791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4877"/>
            <a:ext cx="12192000" cy="912823"/>
          </a:xfrm>
          <a:prstGeom prst="rect">
            <a:avLst/>
          </a:prstGeom>
          <a:ln>
            <a:solidFill>
              <a:srgbClr val="00B050"/>
            </a:solidFill>
          </a:ln>
          <a:effectLst>
            <a:glow rad="12700">
              <a:schemeClr val="accent1">
                <a:alpha val="40000"/>
              </a:schemeClr>
            </a:glow>
          </a:effectLst>
        </p:spPr>
      </p:pic>
      <p:sp>
        <p:nvSpPr>
          <p:cNvPr id="8" name="Прямоугольник 7"/>
          <p:cNvSpPr/>
          <p:nvPr/>
        </p:nvSpPr>
        <p:spPr>
          <a:xfrm>
            <a:off x="1575950" y="162419"/>
            <a:ext cx="107986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Структура расходов </a:t>
            </a:r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бюджета </a:t>
            </a:r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муниципального образования город Тула на </a:t>
            </a:r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202</a:t>
            </a:r>
            <a:r>
              <a:rPr lang="en-US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4</a:t>
            </a:r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-202</a:t>
            </a:r>
            <a:r>
              <a:rPr lang="en-US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6</a:t>
            </a:r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годы</a:t>
            </a:r>
          </a:p>
          <a:p>
            <a:pPr algn="ctr"/>
            <a:r>
              <a:rPr lang="ru-RU" dirty="0">
                <a:ln w="0"/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(решение Тульской городской Думы от 20.12.2023 № 56/1235)</a:t>
            </a:r>
          </a:p>
        </p:txBody>
      </p:sp>
    </p:spTree>
    <p:extLst>
      <p:ext uri="{BB962C8B-B14F-4D97-AF65-F5344CB8AC3E}">
        <p14:creationId xmlns:p14="http://schemas.microsoft.com/office/powerpoint/2010/main" val="963420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8681"/>
            <a:ext cx="12192000" cy="961815"/>
          </a:xfrm>
          <a:prstGeom prst="rect">
            <a:avLst/>
          </a:prstGeom>
          <a:ln>
            <a:solidFill>
              <a:srgbClr val="00B050"/>
            </a:solidFill>
          </a:ln>
          <a:effectLst>
            <a:glow rad="12700">
              <a:schemeClr val="accent1">
                <a:alpha val="40000"/>
              </a:schemeClr>
            </a:glow>
          </a:effectLst>
        </p:spPr>
      </p:pic>
      <p:sp>
        <p:nvSpPr>
          <p:cNvPr id="3" name="Прямоугольник 2"/>
          <p:cNvSpPr/>
          <p:nvPr/>
        </p:nvSpPr>
        <p:spPr>
          <a:xfrm>
            <a:off x="2069056" y="40277"/>
            <a:ext cx="100405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Основные  показатели социально-экономического развития муниципального образования город Тула </a:t>
            </a:r>
          </a:p>
          <a:p>
            <a:pPr algn="ctr"/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(прогноз на 202</a:t>
            </a:r>
            <a:r>
              <a:rPr lang="en-US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4</a:t>
            </a:r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-</a:t>
            </a:r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202</a:t>
            </a:r>
            <a:r>
              <a:rPr lang="en-US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6</a:t>
            </a:r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годы</a:t>
            </a:r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)</a:t>
            </a:r>
            <a:endParaRPr lang="ru-RU" dirty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7432736"/>
              </p:ext>
            </p:extLst>
          </p:nvPr>
        </p:nvGraphicFramePr>
        <p:xfrm>
          <a:off x="82378" y="1076412"/>
          <a:ext cx="12027243" cy="5619356"/>
        </p:xfrm>
        <a:graphic>
          <a:graphicData uri="http://schemas.openxmlformats.org/drawingml/2006/table">
            <a:tbl>
              <a:tblPr>
                <a:tableStyleId>{B301B821-A1FF-4177-AEE7-76D212191A09}</a:tableStyleId>
              </a:tblPr>
              <a:tblGrid>
                <a:gridCol w="6647935"/>
                <a:gridCol w="1086332"/>
                <a:gridCol w="1258529"/>
                <a:gridCol w="1052052"/>
                <a:gridCol w="963561"/>
                <a:gridCol w="1018834"/>
              </a:tblGrid>
              <a:tr h="37020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Показатели</a:t>
                      </a:r>
                      <a:endParaRPr lang="ru-RU" sz="1200" b="1" i="0" u="none" strike="noStrike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7999" marR="7999" marT="7999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Единица</a:t>
                      </a:r>
                      <a:br>
                        <a:rPr lang="ru-RU" sz="1200" u="none" strike="noStrike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</a:br>
                      <a:r>
                        <a:rPr lang="ru-RU" sz="1200" u="none" strike="noStrike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измерения</a:t>
                      </a:r>
                      <a:endParaRPr lang="ru-RU" sz="1200" b="1" i="0" u="none" strike="noStrike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7999" marR="7999" marT="79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u="none" strike="noStrike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Ожидаемые итоги (оценка)</a:t>
                      </a:r>
                      <a:endParaRPr lang="ru-RU" sz="1200" b="0" i="0" u="none" strike="noStrike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7999" marR="7999" marT="7999" marB="0" anchor="ctr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Прогноз</a:t>
                      </a:r>
                      <a:endParaRPr lang="ru-RU" sz="1200" b="1" i="0" u="none" strike="noStrike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7999" marR="7999" marT="7999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99" marR="7999" marT="7999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08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u="none" strike="noStrike" dirty="0" smtClean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2023</a:t>
                      </a:r>
                      <a:endParaRPr lang="ru-RU" sz="1200" b="0" i="0" u="none" strike="noStrike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7999" marR="7999" marT="79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u="none" strike="noStrike" dirty="0" smtClean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2024</a:t>
                      </a:r>
                      <a:endParaRPr lang="ru-RU" sz="1200" b="0" i="0" u="none" strike="noStrike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7999" marR="7999" marT="79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2025</a:t>
                      </a:r>
                      <a:endParaRPr lang="ru-RU" sz="1200" b="1" i="0" u="none" strike="noStrike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7999" marR="7999" marT="79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2026</a:t>
                      </a:r>
                      <a:endParaRPr lang="ru-RU" sz="1200" b="1" i="0" u="none" strike="noStrike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7999" marR="7999" marT="7999" marB="0" anchor="ctr"/>
                </a:tc>
              </a:tr>
              <a:tr h="19760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Демографические показатели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 </a:t>
                      </a:r>
                      <a:endParaRPr lang="ru-RU" sz="100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/>
                </a:tc>
              </a:tr>
              <a:tr h="22398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Численность постоянного населения (среднегодовая) 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человек</a:t>
                      </a:r>
                      <a:endParaRPr lang="ru-RU" sz="100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540 275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536 037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532 119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528 713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</a:tr>
              <a:tr h="2060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 Темп роста к предыдущему году</a:t>
                      </a:r>
                      <a:endParaRPr lang="ru-RU" sz="100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% 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99,17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99,22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99,27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99,36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/>
                </a:tc>
              </a:tr>
              <a:tr h="36227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Объем отгруженной  продукции 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в действующих ценах  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/>
                      </a:r>
                      <a:b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</a:b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(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по кругу крупных и средних 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организаций)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 </a:t>
                      </a:r>
                      <a:endParaRPr lang="ru-RU" sz="100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 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 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 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 </a:t>
                      </a:r>
                      <a:endParaRPr lang="ru-RU" sz="100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/>
                </a:tc>
              </a:tr>
              <a:tr h="2060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Объем отгруженной продукции в действующих ценах 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млн. руб.</a:t>
                      </a:r>
                      <a:endParaRPr lang="ru-RU" sz="100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581 872,29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634 822,67</a:t>
                      </a:r>
                      <a:endParaRPr lang="ru-RU" sz="12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663 399,69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696 579,67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</a:tr>
              <a:tr h="20912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 Темп роста к предыдущему году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% 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106,00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109,10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104,50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105,00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/>
                </a:tc>
              </a:tr>
              <a:tr h="2060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Сельское хозяйство</a:t>
                      </a:r>
                      <a:endParaRPr lang="ru-RU" sz="100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 </a:t>
                      </a:r>
                      <a:endParaRPr lang="ru-RU" sz="100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 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 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 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 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</a:tr>
              <a:tr h="36227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Продукция сельского хозяйства  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в хозяйствах всех категорий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млн. руб.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8</a:t>
                      </a:r>
                      <a:r>
                        <a:rPr lang="ru-RU" sz="1200" baseline="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 915,82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9 554,49</a:t>
                      </a:r>
                      <a:endParaRPr lang="ru-RU" sz="12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10 170,</a:t>
                      </a:r>
                      <a:r>
                        <a:rPr lang="en-US" sz="120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5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4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10 984,18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</a:tr>
              <a:tr h="22045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 Темп роста к предыдущему году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% 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111,48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107,16</a:t>
                      </a:r>
                      <a:endParaRPr lang="ru-RU" sz="12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106,45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108,00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b"/>
                </a:tc>
              </a:tr>
              <a:tr h="23372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 </a:t>
                      </a: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Строительство</a:t>
                      </a:r>
                      <a:endParaRPr lang="ru-RU" sz="100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 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 </a:t>
                      </a:r>
                      <a:endParaRPr lang="ru-RU" sz="100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 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 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 </a:t>
                      </a:r>
                      <a:endParaRPr lang="ru-RU" sz="100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</a:tr>
              <a:tr h="2434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Объем выполненных работ по виду деятельности «Строительство» 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млн. руб.</a:t>
                      </a:r>
                      <a:endParaRPr lang="ru-RU" sz="100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15 098,99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15 808,64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16 520,03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17 246,91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</a:tr>
              <a:tr h="22398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 Темп роста к предыдущему году</a:t>
                      </a:r>
                      <a:endParaRPr lang="ru-RU" sz="100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% 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106,70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104,70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104,50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104,40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</a:tr>
              <a:tr h="26179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Рынок товаров и услуг</a:t>
                      </a:r>
                      <a:endParaRPr lang="ru-RU" sz="100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 </a:t>
                      </a:r>
                      <a:endParaRPr lang="ru-RU" sz="100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 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 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 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 </a:t>
                      </a:r>
                      <a:endParaRPr lang="ru-RU" sz="100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</a:tr>
              <a:tr h="2060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Оборот розничной 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торговли (крупные и средние организации) 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млн. руб.</a:t>
                      </a:r>
                      <a:endParaRPr lang="ru-RU" sz="100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126 920,00</a:t>
                      </a:r>
                      <a:endParaRPr lang="ru-RU" sz="12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135 800,18</a:t>
                      </a:r>
                      <a:endParaRPr lang="ru-RU" sz="12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145 197,10</a:t>
                      </a:r>
                      <a:endParaRPr lang="ru-RU" sz="12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155 217,70</a:t>
                      </a:r>
                      <a:endParaRPr lang="ru-RU" sz="12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/>
                </a:tc>
              </a:tr>
              <a:tr h="2060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 Темп роста к предыдущему году</a:t>
                      </a:r>
                      <a:endParaRPr lang="ru-RU" sz="100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% 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107,03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107,00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106,92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106,90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</a:tr>
              <a:tr h="18113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Инвестиции</a:t>
                      </a:r>
                      <a:endParaRPr lang="ru-RU" sz="100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 </a:t>
                      </a:r>
                      <a:endParaRPr lang="ru-RU" sz="100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 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 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 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 </a:t>
                      </a:r>
                      <a:endParaRPr lang="ru-RU" sz="100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</a:tr>
              <a:tr h="18113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Объем инвестиций (в основной 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капитал)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- всего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млн. руб. </a:t>
                      </a:r>
                      <a:endParaRPr lang="ru-RU" sz="100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55 979,97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61</a:t>
                      </a:r>
                      <a:r>
                        <a:rPr lang="ru-RU" sz="1200" baseline="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 294,73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66</a:t>
                      </a:r>
                      <a:r>
                        <a:rPr lang="ru-RU" sz="1200" baseline="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 871,66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73</a:t>
                      </a:r>
                      <a:r>
                        <a:rPr lang="ru-RU" sz="1200" baseline="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 684,52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</a:tr>
              <a:tr h="21390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 Темп роста к предыдущему году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% 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107,04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109,49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109,10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110,19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</a:tr>
              <a:tr h="21061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Финансы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 </a:t>
                      </a:r>
                      <a:endParaRPr lang="ru-RU" sz="100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 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 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 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 </a:t>
                      </a:r>
                      <a:endParaRPr lang="ru-RU" sz="100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</a:tr>
              <a:tr h="11798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Прибыль прибыльных организаций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тыс. руб.</a:t>
                      </a:r>
                      <a:endParaRPr lang="ru-RU" sz="100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82 603 366,01</a:t>
                      </a:r>
                      <a:endParaRPr lang="ru-RU" sz="12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90</a:t>
                      </a:r>
                      <a:r>
                        <a:rPr lang="ru-RU" sz="1200" baseline="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 698 495,88</a:t>
                      </a:r>
                      <a:endParaRPr lang="ru-RU" sz="12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94 417</a:t>
                      </a:r>
                      <a:r>
                        <a:rPr lang="ru-RU" sz="1200" baseline="0" dirty="0" smtClean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 134,21</a:t>
                      </a:r>
                      <a:endParaRPr lang="ru-RU" sz="12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98 477 070,98</a:t>
                      </a:r>
                      <a:endParaRPr lang="ru-RU" sz="12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</a:tr>
              <a:tr h="25957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Убыток убыточных организаций</a:t>
                      </a:r>
                      <a:endParaRPr lang="ru-RU" sz="100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тыс. руб.</a:t>
                      </a:r>
                      <a:endParaRPr lang="ru-RU" sz="100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19</a:t>
                      </a:r>
                      <a:r>
                        <a:rPr lang="ru-RU" sz="1200" baseline="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 683 405,98</a:t>
                      </a:r>
                      <a:endParaRPr lang="ru-RU" sz="12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16</a:t>
                      </a:r>
                      <a:r>
                        <a:rPr lang="ru-RU" sz="1200" baseline="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 081 342,69</a:t>
                      </a:r>
                      <a:endParaRPr lang="ru-RU" sz="12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15</a:t>
                      </a:r>
                      <a:r>
                        <a:rPr lang="ru-RU" sz="1200" baseline="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 019 974,07</a:t>
                      </a:r>
                      <a:endParaRPr lang="ru-RU" sz="12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13 833 396,12</a:t>
                      </a:r>
                      <a:endParaRPr lang="ru-RU" sz="12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/>
                </a:tc>
              </a:tr>
              <a:tr h="24580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Справочно: сальдо прибылей и убытков</a:t>
                      </a:r>
                      <a:endParaRPr lang="ru-RU" sz="100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тыс. руб.</a:t>
                      </a:r>
                      <a:endParaRPr lang="ru-RU" sz="10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62</a:t>
                      </a:r>
                      <a:r>
                        <a:rPr lang="ru-RU" sz="1200" baseline="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 919 960,03</a:t>
                      </a:r>
                      <a:endParaRPr lang="ru-RU" sz="12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74 617 153,19</a:t>
                      </a:r>
                      <a:endParaRPr lang="ru-RU" sz="12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79</a:t>
                      </a:r>
                      <a:r>
                        <a:rPr lang="ru-RU" sz="1200" baseline="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 397 160,14</a:t>
                      </a:r>
                      <a:endParaRPr lang="ru-RU" sz="12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84 643 674,86</a:t>
                      </a:r>
                      <a:endParaRPr lang="ru-RU" sz="12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36195" marR="36195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850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5411" y="257561"/>
            <a:ext cx="11508259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Уважаемые жители </a:t>
            </a:r>
          </a:p>
          <a:p>
            <a:pPr algn="ctr"/>
            <a:r>
              <a:rPr lang="ru-RU" sz="1600" b="1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муниципального образования город Тула!</a:t>
            </a:r>
          </a:p>
          <a:p>
            <a:endParaRPr lang="ru-RU" sz="1600" dirty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algn="just"/>
            <a:r>
              <a:rPr lang="ru-RU" sz="16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          </a:t>
            </a:r>
            <a:r>
              <a:rPr lang="ru-RU" sz="16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	</a:t>
            </a:r>
            <a:r>
              <a:rPr lang="ru-RU" sz="16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Бюджет </a:t>
            </a:r>
            <a:r>
              <a:rPr lang="ru-RU" sz="16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муниципального образования город Тула основан на прогнозе социально-экономического развития муниципального образования город Тула, основных направлениях бюджетной и налоговой политики муниципального образования город Тула, муниципальных программах, проектах муниципальных </a:t>
            </a:r>
            <a:r>
              <a:rPr lang="ru-RU" sz="16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программ в бюджетном прогнозе.</a:t>
            </a:r>
            <a:endParaRPr lang="ru-RU" sz="1600" dirty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algn="just"/>
            <a:r>
              <a:rPr lang="ru-RU" sz="16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           </a:t>
            </a:r>
            <a:r>
              <a:rPr lang="ru-RU" sz="16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     Бюджетные </a:t>
            </a:r>
            <a:r>
              <a:rPr lang="ru-RU" sz="16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параметры сформированы исходя из необходимости исполнения действующих расходных обязательств с учетом изменений в бюджетное и налоговое законодательство</a:t>
            </a:r>
            <a:r>
              <a:rPr lang="ru-RU" sz="16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6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	При </a:t>
            </a:r>
            <a:r>
              <a:rPr lang="ru-RU" sz="16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формировании проекта бюджета муниципального образования город Тула на </a:t>
            </a:r>
            <a:r>
              <a:rPr lang="ru-RU" sz="16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2024-2026 </a:t>
            </a:r>
            <a:r>
              <a:rPr lang="ru-RU" sz="16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годы внимание уделялось сохранению стабильной ситуации и финансовой устойчивости бюджетной системы муниципального образования, ритмичному развитию отраслей, обеспечивающих благополучие и комфортное проживание населения муниципального образования, при полном выполнении финансовых обязательств муниципального образования, реализации поставленных руководством муниципального образования задач с учетом перспектив развития экономики.</a:t>
            </a:r>
            <a:endParaRPr lang="ru-RU" sz="1600" dirty="0" smtClean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algn="just"/>
            <a:r>
              <a:rPr lang="ru-RU" sz="16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	В 2024 году муниципальное образование город Тула участвует в реализации </a:t>
            </a:r>
            <a:r>
              <a:rPr lang="ru-RU" sz="1600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ведомственного проекта «Предоставление межбюджетных трансфертов бюджетам муниципальных образований</a:t>
            </a:r>
            <a:r>
              <a:rPr lang="ru-RU" sz="1600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». </a:t>
            </a:r>
            <a:r>
              <a:rPr lang="ru-RU" sz="1600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В проекте </a:t>
            </a:r>
            <a:r>
              <a:rPr lang="ru-RU" sz="1600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бюджета предусмотрены </a:t>
            </a:r>
            <a:r>
              <a:rPr lang="ru-RU" sz="1600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бюджетные ассигнования на </a:t>
            </a:r>
            <a:r>
              <a:rPr lang="ru-RU" sz="1600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реализацию</a:t>
            </a:r>
            <a:r>
              <a:rPr lang="en-US" sz="1600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 </a:t>
            </a:r>
            <a:r>
              <a:rPr lang="ru-RU" sz="1600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региональных </a:t>
            </a:r>
            <a:r>
              <a:rPr lang="ru-RU" sz="1600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проектов</a:t>
            </a:r>
            <a:r>
              <a:rPr lang="ru-RU" sz="1600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: </a:t>
            </a:r>
            <a:r>
              <a:rPr lang="ru-RU" sz="1600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«Современная школа</a:t>
            </a:r>
            <a:r>
              <a:rPr lang="ru-RU" sz="1600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», </a:t>
            </a:r>
            <a:r>
              <a:rPr lang="ru-RU" sz="1600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«Успех каждого ребенка</a:t>
            </a:r>
            <a:r>
              <a:rPr lang="ru-RU" sz="1600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», </a:t>
            </a:r>
            <a:r>
              <a:rPr lang="ru-RU" sz="1600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«Цифровая образовательная среда</a:t>
            </a:r>
            <a:r>
              <a:rPr lang="ru-RU" sz="1600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», </a:t>
            </a:r>
            <a:r>
              <a:rPr lang="ru-RU" sz="1600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«Модернизация школьных систем образования</a:t>
            </a:r>
            <a:r>
              <a:rPr lang="ru-RU" sz="1600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», </a:t>
            </a:r>
            <a:r>
              <a:rPr lang="ru-RU" sz="1600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«Патриотическое воспитание граждан Российской Федерации</a:t>
            </a:r>
            <a:r>
              <a:rPr lang="ru-RU" sz="1600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», </a:t>
            </a:r>
            <a:r>
              <a:rPr lang="ru-RU" sz="1600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«Обеспечение жильем молодых семей</a:t>
            </a:r>
            <a:r>
              <a:rPr lang="ru-RU" sz="1600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», </a:t>
            </a:r>
            <a:r>
              <a:rPr lang="ru-RU" sz="1600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«Государственная поддержка муниципальных учреждений культуры</a:t>
            </a:r>
            <a:r>
              <a:rPr lang="ru-RU" sz="1600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», </a:t>
            </a:r>
            <a:r>
              <a:rPr lang="ru-RU" sz="1600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«Обеспечение качественно нового уровня развития инфраструктуры культуры» («Культурная среда</a:t>
            </a:r>
            <a:r>
              <a:rPr lang="ru-RU" sz="1600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»), </a:t>
            </a:r>
            <a:r>
              <a:rPr lang="ru-RU" sz="1600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«Комплексная борьба с борщевиком Сосновского</a:t>
            </a:r>
            <a:r>
              <a:rPr lang="ru-RU" sz="1600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», </a:t>
            </a:r>
            <a:r>
              <a:rPr lang="ru-RU" sz="1600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«Формирование комфортной городской среды</a:t>
            </a:r>
            <a:r>
              <a:rPr lang="ru-RU" sz="1600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», </a:t>
            </a:r>
            <a:r>
              <a:rPr lang="ru-RU" sz="1600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«Создание устойчивой системы обращения с твердыми коммунальными отходами</a:t>
            </a:r>
            <a:r>
              <a:rPr lang="ru-RU" sz="1600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», </a:t>
            </a:r>
            <a:r>
              <a:rPr lang="ru-RU" sz="1600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«Реализация мероприятий в рамках инфраструктурных проектов Тульской области</a:t>
            </a:r>
            <a:r>
              <a:rPr lang="ru-RU" sz="1600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», </a:t>
            </a:r>
            <a:r>
              <a:rPr lang="ru-RU" sz="1600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«Развитие отраслей и техническая модернизация агропромышленного комплекса</a:t>
            </a:r>
            <a:r>
              <a:rPr lang="ru-RU" sz="1600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», «</a:t>
            </a:r>
            <a:r>
              <a:rPr lang="ru-RU" sz="1600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Региональная и местная дорожная сеть</a:t>
            </a:r>
            <a:r>
              <a:rPr lang="ru-RU" sz="1600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», </a:t>
            </a:r>
            <a:r>
              <a:rPr lang="ru-RU" sz="1600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«Реализация мероприятий в рамках бюджетных кредитов, предоставляемых Федеральным казначейством</a:t>
            </a:r>
            <a:r>
              <a:rPr lang="ru-RU" sz="1600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».</a:t>
            </a:r>
            <a:endParaRPr lang="ru-RU" sz="1600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  <a:p>
            <a:pPr algn="just"/>
            <a:endParaRPr lang="ru-RU" sz="1600" dirty="0"/>
          </a:p>
          <a:p>
            <a:pPr algn="just"/>
            <a:endParaRPr lang="ru-RU" sz="1600" dirty="0"/>
          </a:p>
          <a:p>
            <a:pPr algn="just"/>
            <a:endParaRPr lang="ru-RU" sz="1600" dirty="0"/>
          </a:p>
          <a:p>
            <a:pPr algn="just"/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19576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877"/>
            <a:ext cx="12192000" cy="907761"/>
          </a:xfrm>
          <a:prstGeom prst="rect">
            <a:avLst/>
          </a:prstGeom>
          <a:ln>
            <a:solidFill>
              <a:srgbClr val="00B050"/>
            </a:solidFill>
          </a:ln>
          <a:effectLst>
            <a:glow rad="12700">
              <a:schemeClr val="accent1">
                <a:alpha val="40000"/>
              </a:schemeClr>
            </a:glow>
          </a:effectLst>
        </p:spPr>
      </p:pic>
      <p:sp>
        <p:nvSpPr>
          <p:cNvPr id="6" name="Прямоугольник 5"/>
          <p:cNvSpPr/>
          <p:nvPr/>
        </p:nvSpPr>
        <p:spPr>
          <a:xfrm>
            <a:off x="2395329" y="104326"/>
            <a:ext cx="94885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Структура </a:t>
            </a:r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расходов бюджета </a:t>
            </a:r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муниципального образования город Тула на социальную сферу </a:t>
            </a:r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на 202</a:t>
            </a:r>
            <a:r>
              <a:rPr lang="en-US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4</a:t>
            </a:r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-202</a:t>
            </a:r>
            <a:r>
              <a:rPr lang="en-US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6</a:t>
            </a:r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годы </a:t>
            </a:r>
            <a:r>
              <a:rPr lang="ru-RU" dirty="0">
                <a:ln w="0"/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(решение Тульской городской Думы от 20.12.2023 № 56/1235)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2638697"/>
              </p:ext>
            </p:extLst>
          </p:nvPr>
        </p:nvGraphicFramePr>
        <p:xfrm>
          <a:off x="-1" y="856582"/>
          <a:ext cx="12192001" cy="186706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786423"/>
                <a:gridCol w="1207226"/>
                <a:gridCol w="1303773"/>
                <a:gridCol w="645151"/>
                <a:gridCol w="970292"/>
                <a:gridCol w="1350604"/>
                <a:gridCol w="742447"/>
                <a:gridCol w="1166808"/>
                <a:gridCol w="1268597"/>
                <a:gridCol w="750680"/>
              </a:tblGrid>
              <a:tr h="62129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Наименование </a:t>
                      </a:r>
                      <a:endParaRPr lang="ru-RU" sz="14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ru-RU" sz="1400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год </a:t>
                      </a:r>
                      <a:br>
                        <a:rPr lang="ru-RU" sz="1400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</a:br>
                      <a:r>
                        <a:rPr lang="ru-RU" sz="1400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(млн. руб.)</a:t>
                      </a:r>
                      <a:endParaRPr lang="ru-RU" sz="14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/>
                </a:tc>
                <a:tc>
                  <a:txBody>
                    <a:bodyPr/>
                    <a:lstStyle/>
                    <a:p>
                      <a:pPr indent="9144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На 1 жителя (тыс. руб.)</a:t>
                      </a:r>
                      <a:endParaRPr lang="ru-RU" sz="14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уд. вес</a:t>
                      </a:r>
                      <a:br>
                        <a:rPr lang="ru-RU" sz="1400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</a:br>
                      <a:r>
                        <a:rPr lang="ru-RU" sz="1400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4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2025 </a:t>
                      </a:r>
                      <a:r>
                        <a:rPr lang="ru-RU" sz="1400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год </a:t>
                      </a:r>
                      <a:br>
                        <a:rPr lang="ru-RU" sz="1400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</a:br>
                      <a:r>
                        <a:rPr lang="ru-RU" sz="1400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(млн. руб.)</a:t>
                      </a:r>
                      <a:endParaRPr lang="ru-RU" sz="14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/>
                </a:tc>
                <a:tc>
                  <a:txBody>
                    <a:bodyPr/>
                    <a:lstStyle/>
                    <a:p>
                      <a:pPr indent="9144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На 1 жителя </a:t>
                      </a:r>
                      <a:endParaRPr lang="ru-RU" sz="14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indent="9144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(тыс. руб.)</a:t>
                      </a:r>
                      <a:endParaRPr lang="ru-RU" sz="14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уд. вес</a:t>
                      </a:r>
                      <a:br>
                        <a:rPr lang="ru-RU" sz="1400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</a:br>
                      <a:r>
                        <a:rPr lang="ru-RU" sz="1400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4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ru-RU" sz="1400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год </a:t>
                      </a:r>
                      <a:br>
                        <a:rPr lang="ru-RU" sz="1400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</a:br>
                      <a:r>
                        <a:rPr lang="ru-RU" sz="1400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(млн. руб.)</a:t>
                      </a:r>
                      <a:endParaRPr lang="ru-RU" sz="14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/>
                </a:tc>
                <a:tc>
                  <a:txBody>
                    <a:bodyPr/>
                    <a:lstStyle/>
                    <a:p>
                      <a:pPr indent="9144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На 1 жителя</a:t>
                      </a:r>
                      <a:endParaRPr lang="ru-RU" sz="14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indent="9144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(тыс. руб.)</a:t>
                      </a:r>
                      <a:endParaRPr lang="ru-RU" sz="14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уд. вес</a:t>
                      </a:r>
                      <a:br>
                        <a:rPr lang="ru-RU" sz="14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/>
                </a:tc>
              </a:tr>
              <a:tr h="23455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Образование</a:t>
                      </a:r>
                      <a:endParaRPr lang="ru-RU" sz="14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14 605,8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27,2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89,5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14 246,9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26,7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89,0</a:t>
                      </a:r>
                    </a:p>
                  </a:txBody>
                  <a:tcPr marL="39711" marR="39711" marT="816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14 512,6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27,4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89,0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455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1400" kern="1200" dirty="0" smtClean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дошкольное образование</a:t>
                      </a:r>
                      <a:endParaRPr lang="ru-RU" sz="14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4 324,5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541,0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FF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solidFill>
                          <a:srgbClr val="FF0000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FF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solidFill>
                          <a:srgbClr val="FF0000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4 722,9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2081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1400" kern="1200" dirty="0" smtClean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общее образование</a:t>
                      </a:r>
                      <a:endParaRPr lang="ru-RU" sz="14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8 461,5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812,2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FF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solidFill>
                          <a:srgbClr val="FF0000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FF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solidFill>
                          <a:srgbClr val="FF0000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7 815,1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FF0000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3455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1400" kern="1200" dirty="0" smtClean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дополнительное образование детей</a:t>
                      </a:r>
                      <a:endParaRPr lang="ru-RU" sz="14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1 111,9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1 174,9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FF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dirty="0">
                        <a:solidFill>
                          <a:srgbClr val="FF0000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FF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dirty="0">
                        <a:solidFill>
                          <a:srgbClr val="FF0000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1 240,4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FF0000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8943662"/>
              </p:ext>
            </p:extLst>
          </p:nvPr>
        </p:nvGraphicFramePr>
        <p:xfrm>
          <a:off x="0" y="2673959"/>
          <a:ext cx="12192001" cy="416068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786423"/>
                <a:gridCol w="1207226"/>
                <a:gridCol w="1303773"/>
                <a:gridCol w="645151"/>
                <a:gridCol w="979437"/>
                <a:gridCol w="1341459"/>
                <a:gridCol w="742447"/>
                <a:gridCol w="1166808"/>
                <a:gridCol w="1268597"/>
                <a:gridCol w="750680"/>
              </a:tblGrid>
              <a:tr h="70966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- профессиональная подготовка, переподготовка и повышение квалификации</a:t>
                      </a:r>
                      <a:endParaRPr lang="ru-RU" sz="14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1,9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1,9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FF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dirty="0">
                        <a:solidFill>
                          <a:srgbClr val="FF0000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FF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dirty="0">
                        <a:solidFill>
                          <a:srgbClr val="FF0000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1,9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FF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solidFill>
                          <a:srgbClr val="FF0000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FF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dirty="0">
                        <a:solidFill>
                          <a:srgbClr val="FF0000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3674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- молодежная </a:t>
                      </a:r>
                      <a:r>
                        <a:rPr lang="ru-RU" sz="1400" kern="1200" dirty="0" smtClean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политика</a:t>
                      </a:r>
                      <a:endParaRPr lang="ru-RU" sz="14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117,1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121,6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FF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solidFill>
                          <a:srgbClr val="FF0000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FF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solidFill>
                          <a:srgbClr val="FF0000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125,2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FF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solidFill>
                          <a:srgbClr val="FF0000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FF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dirty="0">
                        <a:solidFill>
                          <a:srgbClr val="FF0000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5948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- другие </a:t>
                      </a:r>
                      <a:r>
                        <a:rPr lang="ru-RU" sz="1400" kern="1200" dirty="0" smtClean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вопросы в области образования</a:t>
                      </a:r>
                      <a:endParaRPr lang="ru-RU" sz="14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588,9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595,3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FF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solidFill>
                          <a:srgbClr val="FF0000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FF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solidFill>
                          <a:srgbClr val="FF0000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607,1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FF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solidFill>
                          <a:srgbClr val="FF0000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FF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dirty="0">
                        <a:solidFill>
                          <a:srgbClr val="FF0000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8142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Культура, кинематография</a:t>
                      </a:r>
                      <a:endParaRPr lang="ru-RU" sz="14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757,0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1,4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4,6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796,0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1,5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5,0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836,4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1,6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5,1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377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Социальная политика</a:t>
                      </a:r>
                      <a:endParaRPr lang="ru-RU" sz="14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224,4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1,4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220,8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1,4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207,7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1,3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709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- пенсионное обеспечение</a:t>
                      </a:r>
                      <a:endParaRPr lang="ru-RU" sz="14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35,0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35,0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FF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solidFill>
                          <a:srgbClr val="FF0000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FF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kern="1200" dirty="0" smtClean="0">
                          <a:solidFill>
                            <a:srgbClr val="FF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solidFill>
                          <a:srgbClr val="FF0000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35,0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FF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solidFill>
                          <a:srgbClr val="FF0000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7131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- социальное обеспечение населения</a:t>
                      </a:r>
                      <a:endParaRPr lang="ru-RU" sz="14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75,4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63,4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FF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solidFill>
                          <a:srgbClr val="FF0000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FF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solidFill>
                          <a:srgbClr val="FF0000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49,9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FF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solidFill>
                          <a:srgbClr val="FF0000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FF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dirty="0">
                        <a:solidFill>
                          <a:srgbClr val="FF0000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0371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- охрана семьи и детства</a:t>
                      </a:r>
                      <a:endParaRPr lang="ru-RU" sz="14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114,0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122,4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FF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solidFill>
                          <a:srgbClr val="FF0000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FF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solidFill>
                          <a:srgbClr val="FF0000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122,8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FF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solidFill>
                          <a:srgbClr val="FF0000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FF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dirty="0">
                        <a:solidFill>
                          <a:srgbClr val="FF0000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0824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Физическая культура и спорт</a:t>
                      </a:r>
                      <a:endParaRPr lang="ru-RU" sz="14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740,5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1,4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4,5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735,8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1,4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4,6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755,0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1,4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4,6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7131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Всего расходов на социальную сферу</a:t>
                      </a:r>
                      <a:endParaRPr lang="ru-RU" sz="14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16 327,7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30,4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39711" marR="39711" marT="816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15 999,5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30,0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16 311,7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30,8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39711" marR="39711" marT="816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2562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Рисунок 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343"/>
            <a:ext cx="12192000" cy="853868"/>
          </a:xfrm>
          <a:prstGeom prst="rect">
            <a:avLst/>
          </a:prstGeom>
          <a:ln>
            <a:solidFill>
              <a:srgbClr val="00B050"/>
            </a:solidFill>
          </a:ln>
          <a:effectLst>
            <a:glow rad="12700">
              <a:schemeClr val="accent1">
                <a:alpha val="40000"/>
              </a:schemeClr>
            </a:glow>
          </a:effectLst>
        </p:spPr>
      </p:pic>
      <p:grpSp>
        <p:nvGrpSpPr>
          <p:cNvPr id="2" name="Группа 1"/>
          <p:cNvGrpSpPr/>
          <p:nvPr/>
        </p:nvGrpSpPr>
        <p:grpSpPr>
          <a:xfrm>
            <a:off x="480109" y="99160"/>
            <a:ext cx="11711891" cy="5658415"/>
            <a:chOff x="67488" y="161788"/>
            <a:chExt cx="10718680" cy="5477375"/>
          </a:xfrm>
          <a:solidFill>
            <a:schemeClr val="accent2">
              <a:lumMod val="40000"/>
              <a:lumOff val="60000"/>
            </a:schemeClr>
          </a:solidFill>
        </p:grpSpPr>
        <p:grpSp>
          <p:nvGrpSpPr>
            <p:cNvPr id="3" name="Группа 2"/>
            <p:cNvGrpSpPr>
              <a:grpSpLocks/>
            </p:cNvGrpSpPr>
            <p:nvPr/>
          </p:nvGrpSpPr>
          <p:grpSpPr bwMode="auto">
            <a:xfrm>
              <a:off x="67488" y="991820"/>
              <a:ext cx="10545865" cy="4647343"/>
              <a:chOff x="67488" y="991820"/>
              <a:chExt cx="10545865" cy="4647343"/>
            </a:xfrm>
            <a:grpFill/>
          </p:grpSpPr>
          <p:sp>
            <p:nvSpPr>
              <p:cNvPr id="65" name="TextBox 64"/>
              <p:cNvSpPr txBox="1"/>
              <p:nvPr/>
            </p:nvSpPr>
            <p:spPr bwMode="auto">
              <a:xfrm>
                <a:off x="3251828" y="1108096"/>
                <a:ext cx="2517775" cy="89255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 eaLnBrk="1" hangingPunct="1">
                  <a:defRPr/>
                </a:pPr>
                <a:r>
                  <a:rPr lang="ru-RU" sz="1000" dirty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Расходы на выполнение полномочий</a:t>
                </a:r>
                <a:br>
                  <a:rPr lang="ru-RU" sz="1000" dirty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</a:br>
                <a:r>
                  <a:rPr lang="ru-RU" sz="1000" dirty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в области ЖКХ, дорожного хозяйства, </a:t>
                </a:r>
                <a:br>
                  <a:rPr lang="ru-RU" sz="1000" dirty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</a:br>
                <a:r>
                  <a:rPr lang="ru-RU" sz="1000" dirty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транспортного обслуживания,</a:t>
                </a:r>
                <a:r>
                  <a:rPr lang="en-US" sz="1000" dirty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 </a:t>
                </a:r>
                <a:r>
                  <a:rPr lang="ru-RU" sz="1000" dirty="0" smtClean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инвестиций </a:t>
                </a:r>
                <a:r>
                  <a:rPr lang="ru-RU" sz="1000" dirty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в объекты капитального</a:t>
                </a:r>
                <a:r>
                  <a:rPr lang="en-US" sz="1000" dirty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 </a:t>
                </a:r>
                <a:r>
                  <a:rPr lang="ru-RU" sz="1000" dirty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строительства</a:t>
                </a:r>
                <a:endParaRPr lang="en-US" sz="1000" dirty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  <a:p>
                <a:pPr algn="ctr" eaLnBrk="1" hangingPunct="1">
                  <a:defRPr/>
                </a:pPr>
                <a:r>
                  <a:rPr lang="ru-RU" sz="1200" b="1" dirty="0" smtClean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10 112,2</a:t>
                </a:r>
              </a:p>
            </p:txBody>
          </p:sp>
          <p:cxnSp>
            <p:nvCxnSpPr>
              <p:cNvPr id="85" name="Прямая соединительная линия 84"/>
              <p:cNvCxnSpPr/>
              <p:nvPr/>
            </p:nvCxnSpPr>
            <p:spPr bwMode="auto">
              <a:xfrm flipV="1">
                <a:off x="1730375" y="2388228"/>
                <a:ext cx="7583997" cy="5723"/>
              </a:xfrm>
              <a:prstGeom prst="lin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</p:cxnSp>
          <p:cxnSp>
            <p:nvCxnSpPr>
              <p:cNvPr id="90" name="Прямая соединительная линия 89"/>
              <p:cNvCxnSpPr>
                <a:endCxn id="65" idx="2"/>
              </p:cNvCxnSpPr>
              <p:nvPr/>
            </p:nvCxnSpPr>
            <p:spPr bwMode="auto">
              <a:xfrm flipV="1">
                <a:off x="4510715" y="2000648"/>
                <a:ext cx="0" cy="409957"/>
              </a:xfrm>
              <a:prstGeom prst="lin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</p:cxnSp>
          <p:sp>
            <p:nvSpPr>
              <p:cNvPr id="72" name="TextBox 71"/>
              <p:cNvSpPr txBox="1"/>
              <p:nvPr/>
            </p:nvSpPr>
            <p:spPr bwMode="auto">
              <a:xfrm>
                <a:off x="6142196" y="5054388"/>
                <a:ext cx="1594364" cy="584775"/>
              </a:xfrm>
              <a:prstGeom prst="rect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 eaLnBrk="1" hangingPunct="1">
                  <a:defRPr/>
                </a:pPr>
                <a:r>
                  <a:rPr lang="ru-RU" sz="1000" dirty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Транспортное обслуживание </a:t>
                </a:r>
              </a:p>
              <a:p>
                <a:pPr algn="ctr" eaLnBrk="1" hangingPunct="1">
                  <a:defRPr/>
                </a:pPr>
                <a:r>
                  <a:rPr lang="ru-RU" sz="1200" b="1" dirty="0" smtClean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2 220,9</a:t>
                </a:r>
                <a:endParaRPr lang="ru-RU" sz="1200" b="1" dirty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  <p:grpSp>
            <p:nvGrpSpPr>
              <p:cNvPr id="34825" name="Группа 6"/>
              <p:cNvGrpSpPr>
                <a:grpSpLocks/>
              </p:cNvGrpSpPr>
              <p:nvPr/>
            </p:nvGrpSpPr>
            <p:grpSpPr bwMode="auto">
              <a:xfrm>
                <a:off x="4003429" y="2643113"/>
                <a:ext cx="3696161" cy="2252536"/>
                <a:chOff x="4002403" y="2643379"/>
                <a:chExt cx="3695831" cy="2251807"/>
              </a:xfrm>
              <a:grpFill/>
            </p:grpSpPr>
            <p:sp>
              <p:nvSpPr>
                <p:cNvPr id="82" name="TextBox 81"/>
                <p:cNvSpPr txBox="1"/>
                <p:nvPr/>
              </p:nvSpPr>
              <p:spPr>
                <a:xfrm>
                  <a:off x="6140978" y="4156761"/>
                  <a:ext cx="1557256" cy="738425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wrap="square">
                  <a:spAutoFit/>
                </a:bodyPr>
                <a:lstStyle/>
                <a:p>
                  <a:pPr algn="ctr" eaLnBrk="1" hangingPunct="1">
                    <a:defRPr/>
                  </a:pPr>
                  <a:r>
                    <a:rPr lang="ru-RU" sz="1000" dirty="0" smtClean="0">
                      <a:solidFill>
                        <a:srgbClr val="000000"/>
                      </a:solidFill>
                      <a:latin typeface="Arial" charset="0"/>
                      <a:cs typeface="Arial" charset="0"/>
                    </a:rPr>
                    <a:t>Комплексное благоустройство дворов и скверов</a:t>
                  </a:r>
                  <a:endParaRPr lang="ru-RU" sz="1000" dirty="0">
                    <a:solidFill>
                      <a:srgbClr val="000000"/>
                    </a:solidFill>
                    <a:latin typeface="Arial" charset="0"/>
                    <a:cs typeface="Arial" charset="0"/>
                  </a:endParaRPr>
                </a:p>
                <a:p>
                  <a:pPr algn="ctr" eaLnBrk="1" hangingPunct="1">
                    <a:defRPr/>
                  </a:pPr>
                  <a:r>
                    <a:rPr lang="ru-RU" sz="1200" b="1" dirty="0" smtClean="0">
                      <a:solidFill>
                        <a:srgbClr val="000000"/>
                      </a:solidFill>
                      <a:latin typeface="Arial" charset="0"/>
                      <a:cs typeface="Arial" charset="0"/>
                    </a:rPr>
                    <a:t>208,4</a:t>
                  </a:r>
                  <a:endParaRPr lang="ru-RU" sz="1200" b="1" dirty="0">
                    <a:solidFill>
                      <a:srgbClr val="000000"/>
                    </a:solidFill>
                    <a:latin typeface="Arial" charset="0"/>
                    <a:cs typeface="Arial" charset="0"/>
                  </a:endParaRPr>
                </a:p>
              </p:txBody>
            </p:sp>
            <p:sp>
              <p:nvSpPr>
                <p:cNvPr id="83" name="TextBox 82"/>
                <p:cNvSpPr txBox="1"/>
                <p:nvPr/>
              </p:nvSpPr>
              <p:spPr>
                <a:xfrm>
                  <a:off x="4002403" y="2643379"/>
                  <a:ext cx="1389430" cy="863715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wrap="square">
                  <a:spAutoFit/>
                </a:bodyPr>
                <a:lstStyle/>
                <a:p>
                  <a:pPr algn="ctr" eaLnBrk="1" hangingPunct="1">
                    <a:defRPr/>
                  </a:pPr>
                  <a:r>
                    <a:rPr lang="ru-RU" sz="1000" dirty="0">
                      <a:solidFill>
                        <a:srgbClr val="000000"/>
                      </a:solidFill>
                      <a:latin typeface="Arial" charset="0"/>
                      <a:cs typeface="Arial" charset="0"/>
                    </a:rPr>
                    <a:t>Переселение, операции с муниципальной </a:t>
                  </a:r>
                  <a:r>
                    <a:rPr lang="ru-RU" sz="1000" dirty="0" smtClean="0">
                      <a:solidFill>
                        <a:srgbClr val="000000"/>
                      </a:solidFill>
                      <a:latin typeface="Arial" charset="0"/>
                      <a:cs typeface="Arial" charset="0"/>
                    </a:rPr>
                    <a:t>собственностью и др.</a:t>
                  </a:r>
                  <a:endParaRPr lang="ru-RU" sz="1000" dirty="0">
                    <a:solidFill>
                      <a:srgbClr val="000000"/>
                    </a:solidFill>
                    <a:latin typeface="Arial" charset="0"/>
                    <a:cs typeface="Arial" charset="0"/>
                  </a:endParaRPr>
                </a:p>
                <a:p>
                  <a:pPr algn="ctr" eaLnBrk="1" hangingPunct="1">
                    <a:defRPr/>
                  </a:pPr>
                  <a:r>
                    <a:rPr lang="ru-RU" sz="1200" b="1" dirty="0" smtClean="0">
                      <a:solidFill>
                        <a:srgbClr val="000000"/>
                      </a:solidFill>
                      <a:latin typeface="Arial" charset="0"/>
                      <a:cs typeface="Arial" charset="0"/>
                    </a:rPr>
                    <a:t>498,9</a:t>
                  </a:r>
                  <a:endParaRPr lang="ru-RU" sz="1200" b="1" dirty="0">
                    <a:solidFill>
                      <a:srgbClr val="000000"/>
                    </a:solidFill>
                    <a:latin typeface="Arial" charset="0"/>
                    <a:cs typeface="Arial" charset="0"/>
                  </a:endParaRPr>
                </a:p>
              </p:txBody>
            </p:sp>
          </p:grpSp>
          <p:cxnSp>
            <p:nvCxnSpPr>
              <p:cNvPr id="91" name="Прямая соединительная линия 90"/>
              <p:cNvCxnSpPr/>
              <p:nvPr/>
            </p:nvCxnSpPr>
            <p:spPr bwMode="auto">
              <a:xfrm flipH="1" flipV="1">
                <a:off x="5690208" y="5418118"/>
                <a:ext cx="455090" cy="1138"/>
              </a:xfrm>
              <a:prstGeom prst="lin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</p:cxnSp>
          <p:cxnSp>
            <p:nvCxnSpPr>
              <p:cNvPr id="129" name="Прямая соединительная линия 128"/>
              <p:cNvCxnSpPr/>
              <p:nvPr/>
            </p:nvCxnSpPr>
            <p:spPr bwMode="auto">
              <a:xfrm>
                <a:off x="5639784" y="2412896"/>
                <a:ext cx="50424" cy="2993346"/>
              </a:xfrm>
              <a:prstGeom prst="lin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</p:cxnSp>
          <p:cxnSp>
            <p:nvCxnSpPr>
              <p:cNvPr id="121" name="Прямая соединительная линия 120"/>
              <p:cNvCxnSpPr/>
              <p:nvPr/>
            </p:nvCxnSpPr>
            <p:spPr bwMode="auto">
              <a:xfrm flipH="1" flipV="1">
                <a:off x="5690208" y="4554768"/>
                <a:ext cx="427789" cy="1"/>
              </a:xfrm>
              <a:prstGeom prst="lin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</p:cxnSp>
          <p:sp>
            <p:nvSpPr>
              <p:cNvPr id="77" name="TextBox 76"/>
              <p:cNvSpPr txBox="1"/>
              <p:nvPr/>
            </p:nvSpPr>
            <p:spPr bwMode="auto">
              <a:xfrm>
                <a:off x="8563682" y="3415143"/>
                <a:ext cx="1641475" cy="738664"/>
              </a:xfrm>
              <a:prstGeom prst="rect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 eaLnBrk="1" hangingPunct="1">
                  <a:defRPr/>
                </a:pPr>
                <a:r>
                  <a:rPr lang="ru-RU" sz="1000" dirty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Инвестиции в объекты капитального строительства </a:t>
                </a:r>
              </a:p>
              <a:p>
                <a:pPr algn="ctr" eaLnBrk="1" hangingPunct="1">
                  <a:defRPr/>
                </a:pPr>
                <a:r>
                  <a:rPr lang="ru-RU" sz="1200" b="1" dirty="0" smtClean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3 268,1</a:t>
                </a:r>
                <a:endParaRPr lang="ru-RU" sz="1200" b="1" dirty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78" name="TextBox 77"/>
              <p:cNvSpPr txBox="1"/>
              <p:nvPr/>
            </p:nvSpPr>
            <p:spPr bwMode="auto">
              <a:xfrm>
                <a:off x="9435647" y="4560307"/>
                <a:ext cx="968936" cy="430887"/>
              </a:xfrm>
              <a:prstGeom prst="rect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 eaLnBrk="1" hangingPunct="1">
                  <a:defRPr/>
                </a:pPr>
                <a:r>
                  <a:rPr lang="ru-RU" sz="1000" dirty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Объекты </a:t>
                </a:r>
                <a:r>
                  <a:rPr lang="ru-RU" sz="1000" dirty="0" smtClean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ЖКХ</a:t>
                </a:r>
                <a:endParaRPr lang="ru-RU" sz="1000" dirty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  <a:p>
                <a:pPr algn="ctr" eaLnBrk="1" hangingPunct="1">
                  <a:defRPr/>
                </a:pPr>
                <a:r>
                  <a:rPr lang="ru-RU" sz="1200" b="1" dirty="0" smtClean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1 179,0</a:t>
                </a:r>
                <a:endParaRPr lang="en-US" sz="1200" b="1" dirty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  <p:cxnSp>
            <p:nvCxnSpPr>
              <p:cNvPr id="103" name="Прямая соединительная линия 102"/>
              <p:cNvCxnSpPr/>
              <p:nvPr/>
            </p:nvCxnSpPr>
            <p:spPr bwMode="auto">
              <a:xfrm>
                <a:off x="9326127" y="2391090"/>
                <a:ext cx="3219" cy="1005786"/>
              </a:xfrm>
              <a:prstGeom prst="lin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</p:cxnSp>
          <p:cxnSp>
            <p:nvCxnSpPr>
              <p:cNvPr id="105" name="Прямая соединительная линия 104"/>
              <p:cNvCxnSpPr>
                <a:stCxn id="77" idx="2"/>
                <a:endCxn id="53" idx="0"/>
              </p:cNvCxnSpPr>
              <p:nvPr/>
            </p:nvCxnSpPr>
            <p:spPr bwMode="auto">
              <a:xfrm flipH="1">
                <a:off x="8620907" y="4153808"/>
                <a:ext cx="763513" cy="388439"/>
              </a:xfrm>
              <a:prstGeom prst="lin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</p:cxnSp>
          <p:grpSp>
            <p:nvGrpSpPr>
              <p:cNvPr id="34843" name="Группа 3"/>
              <p:cNvGrpSpPr>
                <a:grpSpLocks/>
              </p:cNvGrpSpPr>
              <p:nvPr/>
            </p:nvGrpSpPr>
            <p:grpSpPr bwMode="auto">
              <a:xfrm>
                <a:off x="67488" y="2652898"/>
                <a:ext cx="7589818" cy="2627068"/>
                <a:chOff x="63283" y="2649068"/>
                <a:chExt cx="7586115" cy="2626632"/>
              </a:xfrm>
              <a:grpFill/>
            </p:grpSpPr>
            <p:sp>
              <p:nvSpPr>
                <p:cNvPr id="66" name="TextBox 65"/>
                <p:cNvSpPr txBox="1"/>
                <p:nvPr/>
              </p:nvSpPr>
              <p:spPr>
                <a:xfrm>
                  <a:off x="947288" y="2687539"/>
                  <a:ext cx="1640675" cy="584678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wrap="square">
                  <a:spAutoFit/>
                </a:bodyPr>
                <a:lstStyle/>
                <a:p>
                  <a:pPr algn="ctr" eaLnBrk="1" hangingPunct="1">
                    <a:defRPr/>
                  </a:pPr>
                  <a:r>
                    <a:rPr lang="ru-RU" sz="1000" dirty="0">
                      <a:solidFill>
                        <a:srgbClr val="000000"/>
                      </a:solidFill>
                      <a:latin typeface="Arial" charset="0"/>
                      <a:cs typeface="Arial" charset="0"/>
                    </a:rPr>
                    <a:t>Содержание городской территории </a:t>
                  </a:r>
                </a:p>
                <a:p>
                  <a:pPr algn="ctr" eaLnBrk="1" hangingPunct="1">
                    <a:defRPr/>
                  </a:pPr>
                  <a:r>
                    <a:rPr lang="ru-RU" sz="1200" b="1" dirty="0" smtClean="0">
                      <a:solidFill>
                        <a:srgbClr val="000000"/>
                      </a:solidFill>
                      <a:latin typeface="Arial" charset="0"/>
                      <a:cs typeface="Arial" charset="0"/>
                    </a:rPr>
                    <a:t>2 356,8</a:t>
                  </a:r>
                  <a:endParaRPr lang="ru-RU" sz="1200" b="1" dirty="0">
                    <a:solidFill>
                      <a:srgbClr val="000000"/>
                    </a:solidFill>
                    <a:latin typeface="Arial" charset="0"/>
                    <a:cs typeface="Arial" charset="0"/>
                  </a:endParaRPr>
                </a:p>
              </p:txBody>
            </p:sp>
            <p:sp>
              <p:nvSpPr>
                <p:cNvPr id="67" name="TextBox 66"/>
                <p:cNvSpPr txBox="1"/>
                <p:nvPr/>
              </p:nvSpPr>
              <p:spPr>
                <a:xfrm>
                  <a:off x="63283" y="3687198"/>
                  <a:ext cx="940928" cy="584678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>
                  <a:spAutoFit/>
                </a:bodyPr>
                <a:lstStyle/>
                <a:p>
                  <a:pPr algn="ctr" eaLnBrk="1" hangingPunct="1">
                    <a:defRPr/>
                  </a:pPr>
                  <a:r>
                    <a:rPr lang="ru-RU" sz="1000" dirty="0">
                      <a:solidFill>
                        <a:srgbClr val="000000"/>
                      </a:solidFill>
                      <a:latin typeface="Arial" charset="0"/>
                      <a:cs typeface="Arial" charset="0"/>
                    </a:rPr>
                    <a:t>Уборка города </a:t>
                  </a:r>
                </a:p>
                <a:p>
                  <a:pPr algn="ctr" eaLnBrk="1" hangingPunct="1">
                    <a:defRPr/>
                  </a:pPr>
                  <a:r>
                    <a:rPr lang="ru-RU" sz="1200" b="1" dirty="0" smtClean="0">
                      <a:solidFill>
                        <a:srgbClr val="000000"/>
                      </a:solidFill>
                      <a:latin typeface="Arial" charset="0"/>
                      <a:cs typeface="Arial" charset="0"/>
                    </a:rPr>
                    <a:t>1 649,0</a:t>
                  </a:r>
                  <a:endParaRPr lang="ru-RU" sz="1200" b="1" dirty="0">
                    <a:solidFill>
                      <a:srgbClr val="000000"/>
                    </a:solidFill>
                    <a:latin typeface="Arial" charset="0"/>
                    <a:cs typeface="Arial" charset="0"/>
                  </a:endParaRPr>
                </a:p>
              </p:txBody>
            </p:sp>
            <p:sp>
              <p:nvSpPr>
                <p:cNvPr id="68" name="TextBox 67"/>
                <p:cNvSpPr txBox="1"/>
                <p:nvPr/>
              </p:nvSpPr>
              <p:spPr>
                <a:xfrm>
                  <a:off x="2587963" y="3683787"/>
                  <a:ext cx="1270688" cy="584678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wrap="square">
                  <a:spAutoFit/>
                </a:bodyPr>
                <a:lstStyle/>
                <a:p>
                  <a:pPr algn="ctr" eaLnBrk="1" hangingPunct="1">
                    <a:defRPr/>
                  </a:pPr>
                  <a:r>
                    <a:rPr lang="ru-RU" sz="1000" dirty="0">
                      <a:solidFill>
                        <a:srgbClr val="000000"/>
                      </a:solidFill>
                      <a:latin typeface="Arial" charset="0"/>
                      <a:cs typeface="Arial" charset="0"/>
                    </a:rPr>
                    <a:t>Территориальные округа </a:t>
                  </a:r>
                </a:p>
                <a:p>
                  <a:pPr algn="ctr" eaLnBrk="1" hangingPunct="1">
                    <a:defRPr/>
                  </a:pPr>
                  <a:r>
                    <a:rPr lang="ru-RU" sz="1200" b="1" dirty="0" smtClean="0">
                      <a:solidFill>
                        <a:srgbClr val="000000"/>
                      </a:solidFill>
                      <a:latin typeface="Arial" charset="0"/>
                      <a:cs typeface="Arial" charset="0"/>
                    </a:rPr>
                    <a:t>82,0</a:t>
                  </a:r>
                  <a:endParaRPr lang="ru-RU" sz="1200" b="1" dirty="0">
                    <a:solidFill>
                      <a:srgbClr val="000000"/>
                    </a:solidFill>
                    <a:latin typeface="Arial" charset="0"/>
                    <a:cs typeface="Arial" charset="0"/>
                  </a:endParaRPr>
                </a:p>
              </p:txBody>
            </p:sp>
            <p:sp>
              <p:nvSpPr>
                <p:cNvPr id="69" name="TextBox 68"/>
                <p:cNvSpPr txBox="1"/>
                <p:nvPr/>
              </p:nvSpPr>
              <p:spPr>
                <a:xfrm>
                  <a:off x="6114154" y="3385042"/>
                  <a:ext cx="1535244" cy="565971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wrap="square">
                  <a:spAutoFit/>
                </a:bodyPr>
                <a:lstStyle/>
                <a:p>
                  <a:pPr algn="ctr">
                    <a:defRPr/>
                  </a:pPr>
                  <a:r>
                    <a:rPr lang="ru-RU" sz="1000" dirty="0">
                      <a:solidFill>
                        <a:srgbClr val="000000"/>
                      </a:solidFill>
                      <a:latin typeface="Arial" charset="0"/>
                      <a:cs typeface="Arial" charset="0"/>
                    </a:rPr>
                    <a:t>Ремонт жилищного фонда</a:t>
                  </a:r>
                  <a:r>
                    <a:rPr lang="en-US" sz="1000" dirty="0">
                      <a:solidFill>
                        <a:srgbClr val="000000"/>
                      </a:solidFill>
                      <a:latin typeface="Arial" charset="0"/>
                      <a:cs typeface="Arial" charset="0"/>
                    </a:rPr>
                    <a:t> </a:t>
                  </a:r>
                  <a:r>
                    <a:rPr lang="ru-RU" sz="1000" dirty="0">
                      <a:solidFill>
                        <a:srgbClr val="000000"/>
                      </a:solidFill>
                      <a:latin typeface="Arial" charset="0"/>
                      <a:cs typeface="Arial" charset="0"/>
                    </a:rPr>
                    <a:t>и коммун. </a:t>
                  </a:r>
                  <a:r>
                    <a:rPr lang="ru-RU" sz="1000" dirty="0" smtClean="0">
                      <a:solidFill>
                        <a:srgbClr val="000000"/>
                      </a:solidFill>
                      <a:latin typeface="Arial" charset="0"/>
                      <a:cs typeface="Arial" charset="0"/>
                    </a:rPr>
                    <a:t>инфраструктуры  </a:t>
                  </a:r>
                  <a:r>
                    <a:rPr lang="ru-RU" sz="1200" b="1" dirty="0">
                      <a:solidFill>
                        <a:srgbClr val="000000"/>
                      </a:solidFill>
                      <a:latin typeface="Arial" charset="0"/>
                      <a:cs typeface="Arial" charset="0"/>
                    </a:rPr>
                    <a:t>509,1</a:t>
                  </a:r>
                </a:p>
              </p:txBody>
            </p:sp>
            <p:sp>
              <p:nvSpPr>
                <p:cNvPr id="70" name="TextBox 69"/>
                <p:cNvSpPr txBox="1"/>
                <p:nvPr/>
              </p:nvSpPr>
              <p:spPr>
                <a:xfrm>
                  <a:off x="1815663" y="4537159"/>
                  <a:ext cx="1223366" cy="738541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>
                  <a:spAutoFit/>
                </a:bodyPr>
                <a:lstStyle/>
                <a:p>
                  <a:pPr algn="ctr" eaLnBrk="1" hangingPunct="1">
                    <a:defRPr/>
                  </a:pPr>
                  <a:r>
                    <a:rPr lang="ru-RU" sz="1000" dirty="0">
                      <a:solidFill>
                        <a:srgbClr val="000000"/>
                      </a:solidFill>
                      <a:latin typeface="Arial" charset="0"/>
                      <a:cs typeface="Arial" charset="0"/>
                    </a:rPr>
                    <a:t>Содержание объектов </a:t>
                  </a:r>
                  <a:r>
                    <a:rPr lang="ru-RU" sz="1000" dirty="0" smtClean="0">
                      <a:solidFill>
                        <a:srgbClr val="000000"/>
                      </a:solidFill>
                      <a:latin typeface="Arial" charset="0"/>
                      <a:cs typeface="Arial" charset="0"/>
                    </a:rPr>
                    <a:t>инфраст</a:t>
                  </a:r>
                  <a:r>
                    <a:rPr lang="ru-RU" sz="1000" dirty="0">
                      <a:solidFill>
                        <a:srgbClr val="000000"/>
                      </a:solidFill>
                      <a:latin typeface="Arial" charset="0"/>
                      <a:cs typeface="Arial" charset="0"/>
                    </a:rPr>
                    <a:t>р</a:t>
                  </a:r>
                  <a:r>
                    <a:rPr lang="ru-RU" sz="1000" dirty="0" smtClean="0">
                      <a:solidFill>
                        <a:srgbClr val="000000"/>
                      </a:solidFill>
                      <a:latin typeface="Arial" charset="0"/>
                      <a:cs typeface="Arial" charset="0"/>
                    </a:rPr>
                    <a:t>уктуры</a:t>
                  </a:r>
                  <a:endParaRPr lang="ru-RU" sz="1000" dirty="0">
                    <a:solidFill>
                      <a:srgbClr val="000000"/>
                    </a:solidFill>
                    <a:latin typeface="Arial" charset="0"/>
                    <a:cs typeface="Arial" charset="0"/>
                  </a:endParaRPr>
                </a:p>
                <a:p>
                  <a:pPr algn="ctr" eaLnBrk="1" hangingPunct="1">
                    <a:defRPr/>
                  </a:pPr>
                  <a:r>
                    <a:rPr lang="ru-RU" sz="1200" b="1" dirty="0" smtClean="0">
                      <a:solidFill>
                        <a:srgbClr val="000000"/>
                      </a:solidFill>
                      <a:latin typeface="Arial" charset="0"/>
                      <a:cs typeface="Arial" charset="0"/>
                    </a:rPr>
                    <a:t>226,1</a:t>
                  </a:r>
                  <a:endParaRPr lang="ru-RU" sz="1200" b="1" dirty="0">
                    <a:solidFill>
                      <a:srgbClr val="000000"/>
                    </a:solidFill>
                    <a:latin typeface="Arial" charset="0"/>
                    <a:cs typeface="Arial" charset="0"/>
                  </a:endParaRPr>
                </a:p>
              </p:txBody>
            </p:sp>
            <p:sp>
              <p:nvSpPr>
                <p:cNvPr id="71" name="TextBox 70"/>
                <p:cNvSpPr txBox="1"/>
                <p:nvPr/>
              </p:nvSpPr>
              <p:spPr>
                <a:xfrm>
                  <a:off x="6110841" y="2649068"/>
                  <a:ext cx="1520890" cy="584678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wrap="square">
                  <a:spAutoFit/>
                </a:bodyPr>
                <a:lstStyle/>
                <a:p>
                  <a:pPr algn="ctr" eaLnBrk="1" hangingPunct="1">
                    <a:defRPr/>
                  </a:pPr>
                  <a:r>
                    <a:rPr lang="ru-RU" sz="1000" dirty="0">
                      <a:solidFill>
                        <a:srgbClr val="000000"/>
                      </a:solidFill>
                      <a:latin typeface="Arial" charset="0"/>
                      <a:cs typeface="Arial" charset="0"/>
                    </a:rPr>
                    <a:t>Ремонт и содержание дорожной сети</a:t>
                  </a:r>
                </a:p>
                <a:p>
                  <a:pPr algn="ctr" eaLnBrk="1" hangingPunct="1">
                    <a:defRPr/>
                  </a:pPr>
                  <a:r>
                    <a:rPr lang="ru-RU" sz="1200" b="1" dirty="0" smtClean="0">
                      <a:solidFill>
                        <a:srgbClr val="000000"/>
                      </a:solidFill>
                      <a:latin typeface="Arial" charset="0"/>
                      <a:cs typeface="Arial" charset="0"/>
                    </a:rPr>
                    <a:t>1 000,0</a:t>
                  </a:r>
                  <a:endParaRPr lang="ru-RU" sz="1200" b="1" dirty="0">
                    <a:solidFill>
                      <a:srgbClr val="000000"/>
                    </a:solidFill>
                    <a:latin typeface="Arial" charset="0"/>
                    <a:cs typeface="Arial" charset="0"/>
                  </a:endParaRPr>
                </a:p>
              </p:txBody>
            </p:sp>
          </p:grpSp>
          <p:cxnSp>
            <p:nvCxnSpPr>
              <p:cNvPr id="87" name="Прямая соединительная линия 86"/>
              <p:cNvCxnSpPr>
                <a:stCxn id="67" idx="0"/>
              </p:cNvCxnSpPr>
              <p:nvPr/>
            </p:nvCxnSpPr>
            <p:spPr bwMode="auto">
              <a:xfrm flipV="1">
                <a:off x="538182" y="3473716"/>
                <a:ext cx="793" cy="217486"/>
              </a:xfrm>
              <a:prstGeom prst="lin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</p:cxnSp>
          <p:cxnSp>
            <p:nvCxnSpPr>
              <p:cNvPr id="88" name="Прямая соединительная линия 87"/>
              <p:cNvCxnSpPr/>
              <p:nvPr/>
            </p:nvCxnSpPr>
            <p:spPr bwMode="auto">
              <a:xfrm>
                <a:off x="531811" y="3451840"/>
                <a:ext cx="2557464" cy="21"/>
              </a:xfrm>
              <a:prstGeom prst="lin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</p:cxnSp>
          <p:cxnSp>
            <p:nvCxnSpPr>
              <p:cNvPr id="89" name="Прямая соединительная линия 88"/>
              <p:cNvCxnSpPr/>
              <p:nvPr/>
            </p:nvCxnSpPr>
            <p:spPr bwMode="auto">
              <a:xfrm>
                <a:off x="3089275" y="3466832"/>
                <a:ext cx="1588" cy="215900"/>
              </a:xfrm>
              <a:prstGeom prst="lin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</p:cxnSp>
          <p:cxnSp>
            <p:nvCxnSpPr>
              <p:cNvPr id="92" name="Прямая соединительная линия 91"/>
              <p:cNvCxnSpPr/>
              <p:nvPr/>
            </p:nvCxnSpPr>
            <p:spPr bwMode="auto">
              <a:xfrm>
                <a:off x="2169622" y="3451840"/>
                <a:ext cx="5499" cy="1089463"/>
              </a:xfrm>
              <a:prstGeom prst="lin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</p:cxnSp>
          <p:cxnSp>
            <p:nvCxnSpPr>
              <p:cNvPr id="93" name="Прямая соединительная линия 92"/>
              <p:cNvCxnSpPr/>
              <p:nvPr/>
            </p:nvCxnSpPr>
            <p:spPr bwMode="auto">
              <a:xfrm>
                <a:off x="1342437" y="3451840"/>
                <a:ext cx="7635" cy="1089463"/>
              </a:xfrm>
              <a:prstGeom prst="lin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</p:cxnSp>
          <p:cxnSp>
            <p:nvCxnSpPr>
              <p:cNvPr id="57" name="Прямая соединительная линия 56"/>
              <p:cNvCxnSpPr/>
              <p:nvPr/>
            </p:nvCxnSpPr>
            <p:spPr bwMode="auto">
              <a:xfrm>
                <a:off x="1730375" y="2410604"/>
                <a:ext cx="1" cy="280771"/>
              </a:xfrm>
              <a:prstGeom prst="lin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</p:cxnSp>
          <p:sp>
            <p:nvSpPr>
              <p:cNvPr id="74" name="TextBox 73"/>
              <p:cNvSpPr txBox="1"/>
              <p:nvPr/>
            </p:nvSpPr>
            <p:spPr bwMode="auto">
              <a:xfrm>
                <a:off x="3958983" y="4788319"/>
                <a:ext cx="1381695" cy="430887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 eaLnBrk="1" hangingPunct="1">
                  <a:defRPr/>
                </a:pPr>
                <a:r>
                  <a:rPr lang="ru-RU" sz="1000" dirty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Народный бюджет </a:t>
                </a:r>
                <a:endParaRPr lang="en-US" sz="1000" dirty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  <a:p>
                <a:pPr algn="ctr" eaLnBrk="1" hangingPunct="1">
                  <a:defRPr/>
                </a:pPr>
                <a:r>
                  <a:rPr lang="ru-RU" sz="1200" b="1" dirty="0" smtClean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50,0</a:t>
                </a:r>
                <a:endParaRPr lang="ru-RU" sz="1200" b="1" dirty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75" name="TextBox 74"/>
              <p:cNvSpPr txBox="1"/>
              <p:nvPr/>
            </p:nvSpPr>
            <p:spPr bwMode="auto">
              <a:xfrm>
                <a:off x="138175" y="4541303"/>
                <a:ext cx="1412875" cy="566065"/>
              </a:xfrm>
              <a:prstGeom prst="rect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ru-RU" sz="1000" dirty="0" smtClean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Содержание </a:t>
                </a:r>
                <a:r>
                  <a:rPr lang="ru-RU" sz="1000" dirty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средств наружного </a:t>
                </a:r>
                <a:r>
                  <a:rPr lang="ru-RU" sz="1000" dirty="0" smtClean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освещения </a:t>
                </a:r>
                <a:r>
                  <a:rPr lang="ru-RU" sz="1200" b="1" dirty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399,7</a:t>
                </a:r>
              </a:p>
            </p:txBody>
          </p:sp>
          <p:sp>
            <p:nvSpPr>
              <p:cNvPr id="34859" name="Text Box 4"/>
              <p:cNvSpPr txBox="1">
                <a:spLocks noChangeArrowheads="1"/>
              </p:cNvSpPr>
              <p:nvPr/>
            </p:nvSpPr>
            <p:spPr bwMode="auto">
              <a:xfrm>
                <a:off x="9796962" y="991820"/>
                <a:ext cx="816391" cy="307777"/>
              </a:xfrm>
              <a:prstGeom prst="rect">
                <a:avLst/>
              </a:prstGeom>
              <a:grp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xtLst/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spcAft>
                    <a:spcPts val="600"/>
                  </a:spcAft>
                  <a:buClr>
                    <a:schemeClr val="tx1"/>
                  </a:buClr>
                  <a:buSzPct val="80000"/>
                  <a:buFont typeface="Wingdings 3" panose="05040102010807070707" pitchFamily="18" charset="2"/>
                  <a:buChar char=""/>
                  <a:defRPr sz="2000">
                    <a:solidFill>
                      <a:srgbClr val="0F496F"/>
                    </a:solidFill>
                    <a:latin typeface="Century Gothic" panose="020B0502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spcAft>
                    <a:spcPts val="600"/>
                  </a:spcAft>
                  <a:buClr>
                    <a:schemeClr val="tx1"/>
                  </a:buClr>
                  <a:buSzPct val="80000"/>
                  <a:buFont typeface="Wingdings 3" panose="05040102010807070707" pitchFamily="18" charset="2"/>
                  <a:buChar char=""/>
                  <a:defRPr>
                    <a:solidFill>
                      <a:srgbClr val="0F496F"/>
                    </a:solidFill>
                    <a:latin typeface="Century Gothic" panose="020B0502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spcAft>
                    <a:spcPts val="600"/>
                  </a:spcAft>
                  <a:buClr>
                    <a:schemeClr val="tx1"/>
                  </a:buClr>
                  <a:buSzPct val="80000"/>
                  <a:buFont typeface="Wingdings 3" panose="05040102010807070707" pitchFamily="18" charset="2"/>
                  <a:buChar char=""/>
                  <a:defRPr sz="1600">
                    <a:solidFill>
                      <a:srgbClr val="0F496F"/>
                    </a:solidFill>
                    <a:latin typeface="Century Gothic" panose="020B0502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spcAft>
                    <a:spcPts val="600"/>
                  </a:spcAft>
                  <a:buClr>
                    <a:schemeClr val="tx1"/>
                  </a:buClr>
                  <a:buSzPct val="80000"/>
                  <a:buFont typeface="Wingdings 3" panose="05040102010807070707" pitchFamily="18" charset="2"/>
                  <a:buChar char=""/>
                  <a:defRPr sz="1400">
                    <a:solidFill>
                      <a:srgbClr val="0F496F"/>
                    </a:solidFill>
                    <a:latin typeface="Century Gothic" panose="020B0502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spcAft>
                    <a:spcPts val="600"/>
                  </a:spcAft>
                  <a:buClr>
                    <a:schemeClr val="tx1"/>
                  </a:buClr>
                  <a:buSzPct val="80000"/>
                  <a:buFont typeface="Wingdings 3" panose="05040102010807070707" pitchFamily="18" charset="2"/>
                  <a:buChar char=""/>
                  <a:defRPr sz="1400">
                    <a:solidFill>
                      <a:srgbClr val="0F496F"/>
                    </a:solidFill>
                    <a:latin typeface="Century Gothic" panose="020B0502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ts val="600"/>
                  </a:spcAft>
                  <a:buClr>
                    <a:schemeClr val="tx1"/>
                  </a:buClr>
                  <a:buSzPct val="80000"/>
                  <a:buFont typeface="Wingdings 3" panose="05040102010807070707" pitchFamily="18" charset="2"/>
                  <a:buChar char=""/>
                  <a:defRPr sz="1400">
                    <a:solidFill>
                      <a:srgbClr val="0F496F"/>
                    </a:solidFill>
                    <a:latin typeface="Century Gothic" panose="020B0502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ts val="600"/>
                  </a:spcAft>
                  <a:buClr>
                    <a:schemeClr val="tx1"/>
                  </a:buClr>
                  <a:buSzPct val="80000"/>
                  <a:buFont typeface="Wingdings 3" panose="05040102010807070707" pitchFamily="18" charset="2"/>
                  <a:buChar char=""/>
                  <a:defRPr sz="1400">
                    <a:solidFill>
                      <a:srgbClr val="0F496F"/>
                    </a:solidFill>
                    <a:latin typeface="Century Gothic" panose="020B0502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ts val="600"/>
                  </a:spcAft>
                  <a:buClr>
                    <a:schemeClr val="tx1"/>
                  </a:buClr>
                  <a:buSzPct val="80000"/>
                  <a:buFont typeface="Wingdings 3" panose="05040102010807070707" pitchFamily="18" charset="2"/>
                  <a:buChar char=""/>
                  <a:defRPr sz="1400">
                    <a:solidFill>
                      <a:srgbClr val="0F496F"/>
                    </a:solidFill>
                    <a:latin typeface="Century Gothic" panose="020B0502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ts val="600"/>
                  </a:spcAft>
                  <a:buClr>
                    <a:schemeClr val="tx1"/>
                  </a:buClr>
                  <a:buSzPct val="80000"/>
                  <a:buFont typeface="Wingdings 3" panose="05040102010807070707" pitchFamily="18" charset="2"/>
                  <a:buChar char=""/>
                  <a:defRPr sz="1400">
                    <a:solidFill>
                      <a:srgbClr val="0F496F"/>
                    </a:solidFill>
                    <a:latin typeface="Century Gothic" panose="020B0502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lang="ru-RU" altLang="ru-RU" sz="1400" dirty="0">
                    <a:solidFill>
                      <a:schemeClr val="tx1"/>
                    </a:solidFill>
                    <a:latin typeface="PT Astra Serif" panose="020A0603040505020204" pitchFamily="18" charset="-52"/>
                    <a:ea typeface="PT Astra Serif" panose="020A0603040505020204" pitchFamily="18" charset="-52"/>
                    <a:cs typeface="Times New Roman" panose="02020603050405020304" pitchFamily="18" charset="0"/>
                  </a:rPr>
                  <a:t>млн. руб</a:t>
                </a:r>
                <a:r>
                  <a:rPr lang="en-US" altLang="ru-RU" sz="1400" dirty="0">
                    <a:solidFill>
                      <a:schemeClr val="tx1"/>
                    </a:solidFill>
                    <a:latin typeface="PT Astra Serif" panose="020A0603040505020204" pitchFamily="18" charset="-52"/>
                    <a:ea typeface="PT Astra Serif" panose="020A0603040505020204" pitchFamily="18" charset="-52"/>
                    <a:cs typeface="Times New Roman" panose="02020603050405020304" pitchFamily="18" charset="0"/>
                  </a:rPr>
                  <a:t>.</a:t>
                </a:r>
                <a:endParaRPr lang="ru-RU" altLang="ru-RU" sz="1400" dirty="0">
                  <a:solidFill>
                    <a:schemeClr val="tx1"/>
                  </a:solidFill>
                  <a:latin typeface="PT Astra Serif" panose="020A0603040505020204" pitchFamily="18" charset="-52"/>
                  <a:ea typeface="PT Astra Serif" panose="020A0603040505020204" pitchFamily="18" charset="-5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3553" name="Rectangle 2"/>
            <p:cNvSpPr>
              <a:spLocks noChangeArrowheads="1"/>
            </p:cNvSpPr>
            <p:nvPr/>
          </p:nvSpPr>
          <p:spPr bwMode="auto">
            <a:xfrm>
              <a:off x="1421384" y="161788"/>
              <a:ext cx="9364784" cy="7567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/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2000">
                  <a:solidFill>
                    <a:srgbClr val="0F496F"/>
                  </a:solidFill>
                  <a:latin typeface="Century Gothic" panose="020B0502020202020204" pitchFamily="34" charset="0"/>
                </a:defRPr>
              </a:lvl1pPr>
              <a:lvl2pPr marL="742950" indent="-28575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>
                  <a:solidFill>
                    <a:srgbClr val="0F496F"/>
                  </a:solidFill>
                  <a:latin typeface="Century Gothic" panose="020B0502020202020204" pitchFamily="34" charset="0"/>
                </a:defRPr>
              </a:lvl2pPr>
              <a:lvl3pPr marL="11430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600">
                  <a:solidFill>
                    <a:srgbClr val="0F496F"/>
                  </a:solidFill>
                  <a:latin typeface="Century Gothic" panose="020B0502020202020204" pitchFamily="34" charset="0"/>
                </a:defRPr>
              </a:lvl3pPr>
              <a:lvl4pPr marL="16002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4pPr>
              <a:lvl5pPr marL="20574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ru-RU" altLang="ru-RU" sz="1400" dirty="0" smtClean="0">
                  <a:solidFill>
                    <a:schemeClr val="tx1"/>
                  </a:solidFill>
                  <a:latin typeface="PT Astra Serif" panose="020A0603040505020204" pitchFamily="18" charset="-52"/>
                  <a:ea typeface="PT Astra Serif" panose="020A0603040505020204" pitchFamily="18" charset="-52"/>
                  <a:cs typeface="Times New Roman" panose="02020603050405020304" pitchFamily="18" charset="0"/>
                </a:rPr>
                <a:t>Расходы </a:t>
              </a:r>
              <a:r>
                <a:rPr lang="ru-RU" altLang="ru-RU" sz="1400" dirty="0">
                  <a:solidFill>
                    <a:schemeClr val="tx1"/>
                  </a:solidFill>
                  <a:latin typeface="PT Astra Serif" panose="020A0603040505020204" pitchFamily="18" charset="-52"/>
                  <a:ea typeface="PT Astra Serif" panose="020A0603040505020204" pitchFamily="18" charset="-52"/>
                  <a:cs typeface="Times New Roman" panose="02020603050405020304" pitchFamily="18" charset="0"/>
                </a:rPr>
                <a:t>бюджета муниципального образования город Тула на выполнение полномочий в области ЖКХ, дорожного хозяйства, транспортного обслуживания населения, </a:t>
              </a:r>
              <a:r>
                <a:rPr lang="ru-RU" altLang="ru-RU" sz="1400" dirty="0" smtClean="0">
                  <a:solidFill>
                    <a:schemeClr val="tx1"/>
                  </a:solidFill>
                  <a:latin typeface="PT Astra Serif" panose="020A0603040505020204" pitchFamily="18" charset="-52"/>
                  <a:ea typeface="PT Astra Serif" panose="020A0603040505020204" pitchFamily="18" charset="-52"/>
                  <a:cs typeface="Times New Roman" panose="02020603050405020304" pitchFamily="18" charset="0"/>
                </a:rPr>
                <a:t>инвестиций </a:t>
              </a:r>
              <a:r>
                <a:rPr lang="ru-RU" altLang="ru-RU" sz="1400" dirty="0">
                  <a:solidFill>
                    <a:schemeClr val="tx1"/>
                  </a:solidFill>
                  <a:latin typeface="PT Astra Serif" panose="020A0603040505020204" pitchFamily="18" charset="-52"/>
                  <a:ea typeface="PT Astra Serif" panose="020A0603040505020204" pitchFamily="18" charset="-52"/>
                  <a:cs typeface="Times New Roman" panose="02020603050405020304" pitchFamily="18" charset="0"/>
                </a:rPr>
                <a:t>в объекты капитального строительства в </a:t>
              </a:r>
              <a:r>
                <a:rPr lang="ru-RU" altLang="ru-RU" sz="1400" dirty="0" smtClean="0">
                  <a:solidFill>
                    <a:schemeClr val="tx1"/>
                  </a:solidFill>
                  <a:latin typeface="PT Astra Serif" panose="020A0603040505020204" pitchFamily="18" charset="-52"/>
                  <a:ea typeface="PT Astra Serif" panose="020A0603040505020204" pitchFamily="18" charset="-52"/>
                  <a:cs typeface="Times New Roman" panose="02020603050405020304" pitchFamily="18" charset="0"/>
                </a:rPr>
                <a:t>2024 году </a:t>
              </a:r>
            </a:p>
            <a:p>
              <a:pPr algn="ctr">
                <a:buNone/>
              </a:pPr>
              <a:r>
                <a:rPr lang="ru-RU" sz="1400" dirty="0">
                  <a:ln w="0"/>
                  <a:latin typeface="PT Astra Serif" panose="020A0603040505020204" pitchFamily="18" charset="-52"/>
                  <a:ea typeface="PT Astra Serif" panose="020A0603040505020204" pitchFamily="18" charset="-52"/>
                  <a:cs typeface="Times New Roman" panose="02020603050405020304" pitchFamily="18" charset="0"/>
                </a:rPr>
                <a:t>(решение Тульской городской Думы от 20.12.2023 № 56/1235)</a:t>
              </a:r>
            </a:p>
          </p:txBody>
        </p:sp>
      </p:grpSp>
      <p:cxnSp>
        <p:nvCxnSpPr>
          <p:cNvPr id="55" name="Прямая соединительная линия 54"/>
          <p:cNvCxnSpPr/>
          <p:nvPr/>
        </p:nvCxnSpPr>
        <p:spPr bwMode="auto">
          <a:xfrm>
            <a:off x="10660363" y="4246675"/>
            <a:ext cx="742009" cy="366943"/>
          </a:xfrm>
          <a:prstGeom prst="line">
            <a:avLst/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cxnSp>
      <p:sp>
        <p:nvSpPr>
          <p:cNvPr id="53" name="TextBox 52"/>
          <p:cNvSpPr txBox="1"/>
          <p:nvPr/>
        </p:nvSpPr>
        <p:spPr bwMode="auto">
          <a:xfrm>
            <a:off x="9242661" y="4624404"/>
            <a:ext cx="1166884" cy="89255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1000" dirty="0">
                <a:solidFill>
                  <a:srgbClr val="000000"/>
                </a:solidFill>
                <a:latin typeface="Arial" charset="0"/>
                <a:cs typeface="Arial" charset="0"/>
              </a:rPr>
              <a:t>Объекты </a:t>
            </a:r>
            <a:r>
              <a:rPr lang="ru-RU" sz="1000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транспортной инфраструктуры </a:t>
            </a:r>
          </a:p>
          <a:p>
            <a:pPr algn="ctr" eaLnBrk="1" hangingPunct="1">
              <a:defRPr/>
            </a:pPr>
            <a:r>
              <a:rPr lang="ru-RU" sz="1000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и прочее</a:t>
            </a:r>
            <a:endParaRPr lang="ru-RU" sz="1000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algn="ctr" eaLnBrk="1" hangingPunct="1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2 089,1</a:t>
            </a:r>
            <a:endParaRPr lang="en-US" sz="1200" b="1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cxnSp>
        <p:nvCxnSpPr>
          <p:cNvPr id="61" name="Прямая соединительная линия 60"/>
          <p:cNvCxnSpPr/>
          <p:nvPr/>
        </p:nvCxnSpPr>
        <p:spPr bwMode="auto">
          <a:xfrm flipH="1" flipV="1">
            <a:off x="6242447" y="5135680"/>
            <a:ext cx="357887" cy="1"/>
          </a:xfrm>
          <a:prstGeom prst="line">
            <a:avLst/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cxnSp>
      <p:cxnSp>
        <p:nvCxnSpPr>
          <p:cNvPr id="79" name="Прямая соединительная линия 78"/>
          <p:cNvCxnSpPr/>
          <p:nvPr/>
        </p:nvCxnSpPr>
        <p:spPr bwMode="auto">
          <a:xfrm>
            <a:off x="6591533" y="3237868"/>
            <a:ext cx="499736" cy="0"/>
          </a:xfrm>
          <a:prstGeom prst="line">
            <a:avLst/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cxnSp>
      <p:cxnSp>
        <p:nvCxnSpPr>
          <p:cNvPr id="80" name="Прямая соединительная линия 79"/>
          <p:cNvCxnSpPr/>
          <p:nvPr/>
        </p:nvCxnSpPr>
        <p:spPr bwMode="auto">
          <a:xfrm flipH="1">
            <a:off x="6564702" y="3859281"/>
            <a:ext cx="513829" cy="13979"/>
          </a:xfrm>
          <a:prstGeom prst="line">
            <a:avLst/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cxnSp>
      <p:cxnSp>
        <p:nvCxnSpPr>
          <p:cNvPr id="94" name="Прямая соединительная линия 93"/>
          <p:cNvCxnSpPr/>
          <p:nvPr/>
        </p:nvCxnSpPr>
        <p:spPr bwMode="auto">
          <a:xfrm flipH="1" flipV="1">
            <a:off x="6295938" y="3076436"/>
            <a:ext cx="295595" cy="2803"/>
          </a:xfrm>
          <a:prstGeom prst="straightConnector1">
            <a:avLst/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cxnSp>
      <p:cxnSp>
        <p:nvCxnSpPr>
          <p:cNvPr id="95" name="Прямая соединительная линия 94"/>
          <p:cNvCxnSpPr>
            <a:endCxn id="66" idx="2"/>
          </p:cNvCxnSpPr>
          <p:nvPr/>
        </p:nvCxnSpPr>
        <p:spPr bwMode="auto">
          <a:xfrm flipV="1">
            <a:off x="2343288" y="3316462"/>
            <a:ext cx="0" cy="166029"/>
          </a:xfrm>
          <a:prstGeom prst="line">
            <a:avLst/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cxnSp>
    </p:spTree>
    <p:extLst>
      <p:ext uri="{BB962C8B-B14F-4D97-AF65-F5344CB8AC3E}">
        <p14:creationId xmlns:p14="http://schemas.microsoft.com/office/powerpoint/2010/main" val="3166532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2" name="Text Box 3"/>
          <p:cNvSpPr txBox="1">
            <a:spLocks noChangeArrowheads="1"/>
          </p:cNvSpPr>
          <p:nvPr/>
        </p:nvSpPr>
        <p:spPr bwMode="auto">
          <a:xfrm>
            <a:off x="10661735" y="1093398"/>
            <a:ext cx="88524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>
                <a:solidFill>
                  <a:srgbClr val="0F496F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>
                <a:solidFill>
                  <a:srgbClr val="0F496F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>
                <a:solidFill>
                  <a:srgbClr val="0F496F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>
                <a:solidFill>
                  <a:srgbClr val="0F496F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>
                <a:solidFill>
                  <a:srgbClr val="0F496F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>
                <a:solidFill>
                  <a:srgbClr val="0F496F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>
                <a:solidFill>
                  <a:srgbClr val="0F496F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>
                <a:solidFill>
                  <a:srgbClr val="0F496F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>
                <a:solidFill>
                  <a:srgbClr val="0F496F"/>
                </a:solidFill>
                <a:latin typeface="Century Gothic" panose="020B0502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400" dirty="0">
                <a:solidFill>
                  <a:prstClr val="black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млн. руб.</a:t>
            </a:r>
          </a:p>
        </p:txBody>
      </p:sp>
      <p:sp>
        <p:nvSpPr>
          <p:cNvPr id="22531" name="Text Box 220"/>
          <p:cNvSpPr txBox="1">
            <a:spLocks noChangeArrowheads="1"/>
          </p:cNvSpPr>
          <p:nvPr/>
        </p:nvSpPr>
        <p:spPr bwMode="auto">
          <a:xfrm>
            <a:off x="4825315" y="3686090"/>
            <a:ext cx="2665413" cy="769441"/>
          </a:xfrm>
          <a:prstGeom prst="rect">
            <a:avLst/>
          </a:prstGeom>
          <a:solidFill>
            <a:srgbClr val="339966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glow rad="76200">
              <a:schemeClr val="accent1">
                <a:alpha val="92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>
            <a:lvl1pPr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>
                <a:solidFill>
                  <a:srgbClr val="0F496F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>
                <a:solidFill>
                  <a:srgbClr val="0F496F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>
                <a:solidFill>
                  <a:srgbClr val="0F496F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>
                <a:solidFill>
                  <a:srgbClr val="0F496F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>
                <a:solidFill>
                  <a:srgbClr val="0F496F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>
                <a:solidFill>
                  <a:srgbClr val="0F496F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>
                <a:solidFill>
                  <a:srgbClr val="0F496F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>
                <a:solidFill>
                  <a:srgbClr val="0F496F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>
                <a:solidFill>
                  <a:srgbClr val="0F496F"/>
                </a:solidFill>
                <a:latin typeface="Century Gothic" panose="020B0502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ru-RU" altLang="ru-RU" sz="1400" dirty="0">
                <a:solidFill>
                  <a:prstClr val="white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Расходы на отрасли</a:t>
            </a:r>
            <a:br>
              <a:rPr lang="ru-RU" altLang="ru-RU" sz="1400" dirty="0">
                <a:solidFill>
                  <a:prstClr val="white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</a:br>
            <a:r>
              <a:rPr lang="ru-RU" altLang="ru-RU" sz="1400" dirty="0">
                <a:solidFill>
                  <a:prstClr val="white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социальной сферы</a:t>
            </a:r>
            <a:br>
              <a:rPr lang="ru-RU" altLang="ru-RU" sz="1400" dirty="0">
                <a:solidFill>
                  <a:prstClr val="white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</a:br>
            <a:r>
              <a:rPr lang="ru-RU" altLang="ru-RU" sz="1600" b="1" dirty="0" smtClean="0">
                <a:solidFill>
                  <a:prstClr val="white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16 327,7</a:t>
            </a:r>
            <a:endParaRPr lang="ru-RU" altLang="ru-RU" sz="1600" b="1" dirty="0">
              <a:solidFill>
                <a:prstClr val="white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grpSp>
        <p:nvGrpSpPr>
          <p:cNvPr id="83028" name="Group 84"/>
          <p:cNvGrpSpPr>
            <a:grpSpLocks/>
          </p:cNvGrpSpPr>
          <p:nvPr/>
        </p:nvGrpSpPr>
        <p:grpSpPr bwMode="auto">
          <a:xfrm>
            <a:off x="1741682" y="1436114"/>
            <a:ext cx="3155951" cy="2157413"/>
            <a:chOff x="204" y="935"/>
            <a:chExt cx="1988" cy="1359"/>
          </a:xfrm>
          <a:effectLst>
            <a:glow rad="76200">
              <a:schemeClr val="accent1">
                <a:alpha val="92000"/>
              </a:schemeClr>
            </a:glow>
          </a:effectLst>
        </p:grpSpPr>
        <p:sp>
          <p:nvSpPr>
            <p:cNvPr id="31784" name="Text Box 220"/>
            <p:cNvSpPr txBox="1">
              <a:spLocks noChangeArrowheads="1"/>
            </p:cNvSpPr>
            <p:nvPr/>
          </p:nvSpPr>
          <p:spPr bwMode="auto">
            <a:xfrm>
              <a:off x="204" y="935"/>
              <a:ext cx="1679" cy="330"/>
            </a:xfrm>
            <a:prstGeom prst="rect">
              <a:avLst/>
            </a:prstGeom>
            <a:solidFill>
              <a:srgbClr val="3399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2000">
                  <a:solidFill>
                    <a:srgbClr val="0F496F"/>
                  </a:solidFill>
                  <a:latin typeface="Century Gothic" panose="020B0502020202020204" pitchFamily="34" charset="0"/>
                </a:defRPr>
              </a:lvl1pPr>
              <a:lvl2pPr marL="742950" indent="-28575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>
                  <a:solidFill>
                    <a:srgbClr val="0F496F"/>
                  </a:solidFill>
                  <a:latin typeface="Century Gothic" panose="020B0502020202020204" pitchFamily="34" charset="0"/>
                </a:defRPr>
              </a:lvl2pPr>
              <a:lvl3pPr marL="11430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600">
                  <a:solidFill>
                    <a:srgbClr val="0F496F"/>
                  </a:solidFill>
                  <a:latin typeface="Century Gothic" panose="020B0502020202020204" pitchFamily="34" charset="0"/>
                </a:defRPr>
              </a:lvl3pPr>
              <a:lvl4pPr marL="16002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4pPr>
              <a:lvl5pPr marL="20574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ru-RU" altLang="ru-RU" sz="1400" dirty="0">
                  <a:solidFill>
                    <a:prstClr val="white"/>
                  </a:solidFill>
                  <a:latin typeface="PT Astra Serif" panose="020A0603040505020204" pitchFamily="18" charset="-52"/>
                  <a:ea typeface="PT Astra Serif" panose="020A0603040505020204" pitchFamily="18" charset="-52"/>
                  <a:cs typeface="Times New Roman" panose="02020603050405020304" pitchFamily="18" charset="0"/>
                </a:rPr>
                <a:t>Образование</a:t>
              </a:r>
              <a:br>
                <a:rPr lang="ru-RU" altLang="ru-RU" sz="1400" dirty="0">
                  <a:solidFill>
                    <a:prstClr val="white"/>
                  </a:solidFill>
                  <a:latin typeface="PT Astra Serif" panose="020A0603040505020204" pitchFamily="18" charset="-52"/>
                  <a:ea typeface="PT Astra Serif" panose="020A0603040505020204" pitchFamily="18" charset="-52"/>
                  <a:cs typeface="Times New Roman" panose="02020603050405020304" pitchFamily="18" charset="0"/>
                </a:rPr>
              </a:br>
              <a:r>
                <a:rPr lang="ru-RU" altLang="ru-RU" sz="1400" b="1" dirty="0" smtClean="0">
                  <a:solidFill>
                    <a:prstClr val="white"/>
                  </a:solidFill>
                  <a:latin typeface="PT Astra Serif" panose="020A0603040505020204" pitchFamily="18" charset="-52"/>
                  <a:ea typeface="PT Astra Serif" panose="020A0603040505020204" pitchFamily="18" charset="-52"/>
                  <a:cs typeface="Times New Roman" panose="02020603050405020304" pitchFamily="18" charset="0"/>
                </a:rPr>
                <a:t>14 605,8</a:t>
              </a:r>
              <a:endParaRPr lang="ru-RU" altLang="ru-RU" sz="1400" b="1" dirty="0">
                <a:solidFill>
                  <a:prstClr val="white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endParaRPr>
            </a:p>
          </p:txBody>
        </p:sp>
        <p:sp>
          <p:nvSpPr>
            <p:cNvPr id="31785" name="Line 49"/>
            <p:cNvSpPr>
              <a:spLocks noChangeShapeType="1"/>
            </p:cNvSpPr>
            <p:nvPr/>
          </p:nvSpPr>
          <p:spPr bwMode="auto">
            <a:xfrm flipH="1" flipV="1">
              <a:off x="1829" y="1296"/>
              <a:ext cx="363" cy="998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3030" name="Group 86"/>
          <p:cNvGrpSpPr>
            <a:grpSpLocks/>
          </p:cNvGrpSpPr>
          <p:nvPr/>
        </p:nvGrpSpPr>
        <p:grpSpPr bwMode="auto">
          <a:xfrm>
            <a:off x="7246178" y="1426221"/>
            <a:ext cx="3098801" cy="2138364"/>
            <a:chOff x="3720" y="870"/>
            <a:chExt cx="1952" cy="1347"/>
          </a:xfrm>
          <a:effectLst>
            <a:glow rad="76200">
              <a:schemeClr val="accent1">
                <a:alpha val="92000"/>
              </a:schemeClr>
            </a:glow>
          </a:effectLst>
        </p:grpSpPr>
        <p:sp>
          <p:nvSpPr>
            <p:cNvPr id="31782" name="Text Box 220"/>
            <p:cNvSpPr txBox="1">
              <a:spLocks noChangeArrowheads="1"/>
            </p:cNvSpPr>
            <p:nvPr/>
          </p:nvSpPr>
          <p:spPr bwMode="auto">
            <a:xfrm>
              <a:off x="4040" y="870"/>
              <a:ext cx="1632" cy="330"/>
            </a:xfrm>
            <a:prstGeom prst="rect">
              <a:avLst/>
            </a:prstGeom>
            <a:solidFill>
              <a:srgbClr val="3399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2000">
                  <a:solidFill>
                    <a:srgbClr val="0F496F"/>
                  </a:solidFill>
                  <a:latin typeface="Century Gothic" panose="020B0502020202020204" pitchFamily="34" charset="0"/>
                </a:defRPr>
              </a:lvl1pPr>
              <a:lvl2pPr marL="742950" indent="-28575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>
                  <a:solidFill>
                    <a:srgbClr val="0F496F"/>
                  </a:solidFill>
                  <a:latin typeface="Century Gothic" panose="020B0502020202020204" pitchFamily="34" charset="0"/>
                </a:defRPr>
              </a:lvl2pPr>
              <a:lvl3pPr marL="11430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600">
                  <a:solidFill>
                    <a:srgbClr val="0F496F"/>
                  </a:solidFill>
                  <a:latin typeface="Century Gothic" panose="020B0502020202020204" pitchFamily="34" charset="0"/>
                </a:defRPr>
              </a:lvl3pPr>
              <a:lvl4pPr marL="16002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4pPr>
              <a:lvl5pPr marL="20574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ru-RU" altLang="ru-RU" sz="1400" dirty="0">
                  <a:solidFill>
                    <a:prstClr val="white"/>
                  </a:solidFill>
                  <a:latin typeface="PT Astra Serif" panose="020A0603040505020204" pitchFamily="18" charset="-52"/>
                  <a:ea typeface="PT Astra Serif" panose="020A0603040505020204" pitchFamily="18" charset="-52"/>
                  <a:cs typeface="Times New Roman" panose="02020603050405020304" pitchFamily="18" charset="0"/>
                </a:rPr>
                <a:t>Социальная политика</a:t>
              </a:r>
              <a:br>
                <a:rPr lang="ru-RU" altLang="ru-RU" sz="1400" dirty="0">
                  <a:solidFill>
                    <a:prstClr val="white"/>
                  </a:solidFill>
                  <a:latin typeface="PT Astra Serif" panose="020A0603040505020204" pitchFamily="18" charset="-52"/>
                  <a:ea typeface="PT Astra Serif" panose="020A0603040505020204" pitchFamily="18" charset="-52"/>
                  <a:cs typeface="Times New Roman" panose="02020603050405020304" pitchFamily="18" charset="0"/>
                </a:rPr>
              </a:br>
              <a:r>
                <a:rPr lang="ru-RU" altLang="ru-RU" sz="1400" b="1" dirty="0" smtClean="0">
                  <a:solidFill>
                    <a:prstClr val="white"/>
                  </a:solidFill>
                  <a:latin typeface="PT Astra Serif" panose="020A0603040505020204" pitchFamily="18" charset="-52"/>
                  <a:ea typeface="PT Astra Serif" panose="020A0603040505020204" pitchFamily="18" charset="-52"/>
                  <a:cs typeface="Times New Roman" panose="02020603050405020304" pitchFamily="18" charset="0"/>
                </a:rPr>
                <a:t>224,4</a:t>
              </a:r>
              <a:endParaRPr lang="ru-RU" altLang="ru-RU" sz="1400" b="1" dirty="0">
                <a:solidFill>
                  <a:prstClr val="white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endParaRPr>
            </a:p>
          </p:txBody>
        </p:sp>
        <p:sp>
          <p:nvSpPr>
            <p:cNvPr id="31783" name="Line 51"/>
            <p:cNvSpPr>
              <a:spLocks noChangeShapeType="1"/>
            </p:cNvSpPr>
            <p:nvPr/>
          </p:nvSpPr>
          <p:spPr bwMode="auto">
            <a:xfrm rot="21180000" flipV="1">
              <a:off x="3720" y="1219"/>
              <a:ext cx="499" cy="998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Группа 5"/>
          <p:cNvGrpSpPr>
            <a:grpSpLocks/>
          </p:cNvGrpSpPr>
          <p:nvPr/>
        </p:nvGrpSpPr>
        <p:grpSpPr bwMode="auto">
          <a:xfrm>
            <a:off x="4825315" y="4565219"/>
            <a:ext cx="2656532" cy="1863766"/>
            <a:chOff x="3349624" y="4480294"/>
            <a:chExt cx="2745017" cy="1863766"/>
          </a:xfrm>
          <a:effectLst>
            <a:glow rad="76200">
              <a:schemeClr val="accent1">
                <a:alpha val="92000"/>
              </a:schemeClr>
            </a:glow>
          </a:effectLst>
        </p:grpSpPr>
        <p:sp>
          <p:nvSpPr>
            <p:cNvPr id="31780" name="Text Box 220"/>
            <p:cNvSpPr txBox="1">
              <a:spLocks noChangeArrowheads="1"/>
            </p:cNvSpPr>
            <p:nvPr/>
          </p:nvSpPr>
          <p:spPr bwMode="auto">
            <a:xfrm>
              <a:off x="3349624" y="5817010"/>
              <a:ext cx="2745017" cy="527050"/>
            </a:xfrm>
            <a:prstGeom prst="rect">
              <a:avLst/>
            </a:prstGeom>
            <a:solidFill>
              <a:srgbClr val="3399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2000">
                  <a:solidFill>
                    <a:srgbClr val="0F496F"/>
                  </a:solidFill>
                  <a:latin typeface="Century Gothic" panose="020B0502020202020204" pitchFamily="34" charset="0"/>
                </a:defRPr>
              </a:lvl1pPr>
              <a:lvl2pPr marL="742950" indent="-28575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>
                  <a:solidFill>
                    <a:srgbClr val="0F496F"/>
                  </a:solidFill>
                  <a:latin typeface="Century Gothic" panose="020B0502020202020204" pitchFamily="34" charset="0"/>
                </a:defRPr>
              </a:lvl2pPr>
              <a:lvl3pPr marL="11430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600">
                  <a:solidFill>
                    <a:srgbClr val="0F496F"/>
                  </a:solidFill>
                  <a:latin typeface="Century Gothic" panose="020B0502020202020204" pitchFamily="34" charset="0"/>
                </a:defRPr>
              </a:lvl3pPr>
              <a:lvl4pPr marL="16002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4pPr>
              <a:lvl5pPr marL="20574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ru-RU" altLang="ru-RU" sz="1400" dirty="0">
                  <a:solidFill>
                    <a:prstClr val="white"/>
                  </a:solidFill>
                  <a:latin typeface="PT Astra Serif" panose="020A0603040505020204" pitchFamily="18" charset="-52"/>
                  <a:ea typeface="PT Astra Serif" panose="020A0603040505020204" pitchFamily="18" charset="-52"/>
                  <a:cs typeface="Times New Roman" panose="02020603050405020304" pitchFamily="18" charset="0"/>
                </a:rPr>
                <a:t>Физическая культура и спорт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ru-RU" altLang="ru-RU" sz="1400" b="1" dirty="0" smtClean="0">
                  <a:solidFill>
                    <a:prstClr val="white"/>
                  </a:solidFill>
                  <a:latin typeface="PT Astra Serif" panose="020A0603040505020204" pitchFamily="18" charset="-52"/>
                  <a:ea typeface="PT Astra Serif" panose="020A0603040505020204" pitchFamily="18" charset="-52"/>
                  <a:cs typeface="Times New Roman" panose="02020603050405020304" pitchFamily="18" charset="0"/>
                </a:rPr>
                <a:t>740,5</a:t>
              </a:r>
              <a:endParaRPr lang="ru-RU" altLang="ru-RU" sz="1400" b="1" dirty="0">
                <a:solidFill>
                  <a:prstClr val="white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endParaRPr>
            </a:p>
          </p:txBody>
        </p:sp>
        <p:sp>
          <p:nvSpPr>
            <p:cNvPr id="31781" name="Line 52"/>
            <p:cNvSpPr>
              <a:spLocks noChangeShapeType="1"/>
            </p:cNvSpPr>
            <p:nvPr/>
          </p:nvSpPr>
          <p:spPr bwMode="auto">
            <a:xfrm flipH="1">
              <a:off x="4737263" y="4480294"/>
              <a:ext cx="50" cy="127816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" name="Группа 4"/>
          <p:cNvGrpSpPr>
            <a:grpSpLocks/>
          </p:cNvGrpSpPr>
          <p:nvPr/>
        </p:nvGrpSpPr>
        <p:grpSpPr bwMode="auto">
          <a:xfrm>
            <a:off x="4836318" y="1439525"/>
            <a:ext cx="2519363" cy="2136877"/>
            <a:chOff x="3354561" y="1465158"/>
            <a:chExt cx="2519364" cy="2137102"/>
          </a:xfrm>
          <a:effectLst>
            <a:glow rad="76200">
              <a:schemeClr val="accent1">
                <a:alpha val="92000"/>
              </a:schemeClr>
            </a:glow>
          </a:effectLst>
        </p:grpSpPr>
        <p:sp>
          <p:nvSpPr>
            <p:cNvPr id="31778" name="Text Box 220"/>
            <p:cNvSpPr txBox="1">
              <a:spLocks noChangeArrowheads="1"/>
            </p:cNvSpPr>
            <p:nvPr/>
          </p:nvSpPr>
          <p:spPr bwMode="auto">
            <a:xfrm>
              <a:off x="3354561" y="1465158"/>
              <a:ext cx="2519364" cy="523275"/>
            </a:xfrm>
            <a:prstGeom prst="rect">
              <a:avLst/>
            </a:prstGeom>
            <a:solidFill>
              <a:srgbClr val="3399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2000">
                  <a:solidFill>
                    <a:srgbClr val="0F496F"/>
                  </a:solidFill>
                  <a:latin typeface="Century Gothic" panose="020B0502020202020204" pitchFamily="34" charset="0"/>
                </a:defRPr>
              </a:lvl1pPr>
              <a:lvl2pPr marL="742950" indent="-28575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>
                  <a:solidFill>
                    <a:srgbClr val="0F496F"/>
                  </a:solidFill>
                  <a:latin typeface="Century Gothic" panose="020B0502020202020204" pitchFamily="34" charset="0"/>
                </a:defRPr>
              </a:lvl2pPr>
              <a:lvl3pPr marL="11430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600">
                  <a:solidFill>
                    <a:srgbClr val="0F496F"/>
                  </a:solidFill>
                  <a:latin typeface="Century Gothic" panose="020B0502020202020204" pitchFamily="34" charset="0"/>
                </a:defRPr>
              </a:lvl3pPr>
              <a:lvl4pPr marL="16002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4pPr>
              <a:lvl5pPr marL="20574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/>
              </a:pPr>
              <a:r>
                <a:rPr lang="ru-RU" altLang="ru-RU" sz="1400" dirty="0" smtClean="0">
                  <a:solidFill>
                    <a:prstClr val="white"/>
                  </a:solidFill>
                  <a:latin typeface="PT Astra Serif" panose="020A0603040505020204" pitchFamily="18" charset="-52"/>
                  <a:ea typeface="PT Astra Serif" panose="020A0603040505020204" pitchFamily="18" charset="-52"/>
                  <a:cs typeface="Times New Roman" panose="02020603050405020304" pitchFamily="18" charset="0"/>
                </a:rPr>
                <a:t>Культура</a:t>
              </a:r>
              <a:r>
                <a:rPr lang="ru-RU" altLang="ru-RU" sz="1400" dirty="0" smtClean="0">
                  <a:solidFill>
                    <a:schemeClr val="tx1"/>
                  </a:solidFill>
                  <a:latin typeface="PT Astra Serif" panose="020A0603040505020204" pitchFamily="18" charset="-52"/>
                  <a:ea typeface="PT Astra Serif" panose="020A0603040505020204" pitchFamily="18" charset="-52"/>
                  <a:cs typeface="Times New Roman" panose="02020603050405020304" pitchFamily="18" charset="0"/>
                </a:rPr>
                <a:t>, </a:t>
              </a:r>
              <a:r>
                <a:rPr lang="ru-RU" sz="1400" dirty="0" smtClean="0">
                  <a:solidFill>
                    <a:schemeClr val="tx1"/>
                  </a:solidFill>
                  <a:latin typeface="PT Astra Serif" panose="020A0603040505020204" pitchFamily="18" charset="-52"/>
                  <a:ea typeface="PT Astra Serif" panose="020A0603040505020204" pitchFamily="18" charset="-52"/>
                  <a:cs typeface="Times New Roman" panose="02020603050405020304" pitchFamily="18" charset="0"/>
                </a:rPr>
                <a:t>кинематография</a:t>
              </a:r>
              <a:r>
                <a:rPr lang="ru-RU" altLang="ru-RU" sz="1400" dirty="0">
                  <a:solidFill>
                    <a:prstClr val="white"/>
                  </a:solidFill>
                  <a:latin typeface="PT Astra Serif" panose="020A0603040505020204" pitchFamily="18" charset="-52"/>
                  <a:ea typeface="PT Astra Serif" panose="020A0603040505020204" pitchFamily="18" charset="-52"/>
                  <a:cs typeface="Times New Roman" panose="02020603050405020304" pitchFamily="18" charset="0"/>
                </a:rPr>
                <a:t/>
              </a:r>
              <a:br>
                <a:rPr lang="ru-RU" altLang="ru-RU" sz="1400" dirty="0">
                  <a:solidFill>
                    <a:prstClr val="white"/>
                  </a:solidFill>
                  <a:latin typeface="PT Astra Serif" panose="020A0603040505020204" pitchFamily="18" charset="-52"/>
                  <a:ea typeface="PT Astra Serif" panose="020A0603040505020204" pitchFamily="18" charset="-52"/>
                  <a:cs typeface="Times New Roman" panose="02020603050405020304" pitchFamily="18" charset="0"/>
                </a:rPr>
              </a:br>
              <a:r>
                <a:rPr lang="ru-RU" altLang="ru-RU" sz="1400" b="1" dirty="0" smtClean="0">
                  <a:solidFill>
                    <a:prstClr val="white"/>
                  </a:solidFill>
                  <a:latin typeface="PT Astra Serif" panose="020A0603040505020204" pitchFamily="18" charset="-52"/>
                  <a:ea typeface="PT Astra Serif" panose="020A0603040505020204" pitchFamily="18" charset="-52"/>
                  <a:cs typeface="Times New Roman" panose="02020603050405020304" pitchFamily="18" charset="0"/>
                </a:rPr>
                <a:t>757,0</a:t>
              </a:r>
              <a:endParaRPr lang="ru-RU" altLang="ru-RU" sz="1400" b="1" dirty="0">
                <a:solidFill>
                  <a:prstClr val="white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endParaRPr>
            </a:p>
          </p:txBody>
        </p:sp>
        <p:sp>
          <p:nvSpPr>
            <p:cNvPr id="31779" name="Line 53"/>
            <p:cNvSpPr>
              <a:spLocks noChangeShapeType="1"/>
            </p:cNvSpPr>
            <p:nvPr/>
          </p:nvSpPr>
          <p:spPr bwMode="auto">
            <a:xfrm flipV="1">
              <a:off x="4661391" y="2017714"/>
              <a:ext cx="0" cy="1584546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3034" name="Group 90"/>
          <p:cNvGrpSpPr>
            <a:grpSpLocks/>
          </p:cNvGrpSpPr>
          <p:nvPr/>
        </p:nvGrpSpPr>
        <p:grpSpPr bwMode="auto">
          <a:xfrm>
            <a:off x="8164385" y="2225313"/>
            <a:ext cx="2497350" cy="1831975"/>
            <a:chOff x="4230" y="1323"/>
            <a:chExt cx="1416" cy="1154"/>
          </a:xfrm>
          <a:effectLst>
            <a:glow rad="76200">
              <a:schemeClr val="accent1">
                <a:alpha val="92000"/>
              </a:schemeClr>
            </a:glow>
          </a:effectLst>
        </p:grpSpPr>
        <p:sp>
          <p:nvSpPr>
            <p:cNvPr id="31756" name="AutoShape 80"/>
            <p:cNvSpPr>
              <a:spLocks noChangeArrowheads="1"/>
            </p:cNvSpPr>
            <p:nvPr/>
          </p:nvSpPr>
          <p:spPr bwMode="auto">
            <a:xfrm>
              <a:off x="4241" y="2160"/>
              <a:ext cx="1381" cy="317"/>
            </a:xfrm>
            <a:prstGeom prst="homePlate">
              <a:avLst>
                <a:gd name="adj" fmla="val 12108"/>
              </a:avLst>
            </a:prstGeom>
            <a:solidFill>
              <a:srgbClr val="3399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anchor="ctr"/>
            <a:lstStyle>
              <a:lvl1pPr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2000">
                  <a:solidFill>
                    <a:srgbClr val="0F496F"/>
                  </a:solidFill>
                  <a:latin typeface="Century Gothic" panose="020B0502020202020204" pitchFamily="34" charset="0"/>
                </a:defRPr>
              </a:lvl1pPr>
              <a:lvl2pPr marL="742950" indent="-28575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>
                  <a:solidFill>
                    <a:srgbClr val="0F496F"/>
                  </a:solidFill>
                  <a:latin typeface="Century Gothic" panose="020B0502020202020204" pitchFamily="34" charset="0"/>
                </a:defRPr>
              </a:lvl2pPr>
              <a:lvl3pPr marL="11430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600">
                  <a:solidFill>
                    <a:srgbClr val="0F496F"/>
                  </a:solidFill>
                  <a:latin typeface="Century Gothic" panose="020B0502020202020204" pitchFamily="34" charset="0"/>
                </a:defRPr>
              </a:lvl3pPr>
              <a:lvl4pPr marL="16002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4pPr>
              <a:lvl5pPr marL="20574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9pPr>
            </a:lstStyle>
            <a:p>
              <a:pPr algn="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lang="ru-RU" altLang="ru-RU" sz="1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31757" name="Group 89"/>
            <p:cNvGrpSpPr>
              <a:grpSpLocks/>
            </p:cNvGrpSpPr>
            <p:nvPr/>
          </p:nvGrpSpPr>
          <p:grpSpPr bwMode="auto">
            <a:xfrm>
              <a:off x="4230" y="1323"/>
              <a:ext cx="1416" cy="1076"/>
              <a:chOff x="4230" y="1323"/>
              <a:chExt cx="1416" cy="1076"/>
            </a:xfrm>
          </p:grpSpPr>
          <p:grpSp>
            <p:nvGrpSpPr>
              <p:cNvPr id="31758" name="Group 83"/>
              <p:cNvGrpSpPr>
                <a:grpSpLocks/>
              </p:cNvGrpSpPr>
              <p:nvPr/>
            </p:nvGrpSpPr>
            <p:grpSpPr bwMode="auto">
              <a:xfrm>
                <a:off x="4230" y="1323"/>
                <a:ext cx="1416" cy="1076"/>
                <a:chOff x="4230" y="1338"/>
                <a:chExt cx="1416" cy="1076"/>
              </a:xfrm>
            </p:grpSpPr>
            <p:sp>
              <p:nvSpPr>
                <p:cNvPr id="31761" name="AutoShape 75"/>
                <p:cNvSpPr>
                  <a:spLocks noChangeArrowheads="1"/>
                </p:cNvSpPr>
                <p:nvPr/>
              </p:nvSpPr>
              <p:spPr bwMode="auto">
                <a:xfrm>
                  <a:off x="4241" y="1338"/>
                  <a:ext cx="1381" cy="317"/>
                </a:xfrm>
                <a:prstGeom prst="homePlate">
                  <a:avLst>
                    <a:gd name="adj" fmla="val 12108"/>
                  </a:avLst>
                </a:prstGeom>
                <a:solidFill>
                  <a:srgbClr val="339966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spcAft>
                      <a:spcPts val="600"/>
                    </a:spcAft>
                    <a:buClr>
                      <a:schemeClr val="tx1"/>
                    </a:buClr>
                    <a:buSzPct val="80000"/>
                    <a:buFont typeface="Wingdings 3" panose="05040102010807070707" pitchFamily="18" charset="2"/>
                    <a:buChar char=""/>
                    <a:defRPr sz="2000">
                      <a:solidFill>
                        <a:srgbClr val="0F496F"/>
                      </a:solidFill>
                      <a:latin typeface="Century Gothic" panose="020B0502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spcAft>
                      <a:spcPts val="600"/>
                    </a:spcAft>
                    <a:buClr>
                      <a:schemeClr val="tx1"/>
                    </a:buClr>
                    <a:buSzPct val="80000"/>
                    <a:buFont typeface="Wingdings 3" panose="05040102010807070707" pitchFamily="18" charset="2"/>
                    <a:buChar char=""/>
                    <a:defRPr>
                      <a:solidFill>
                        <a:srgbClr val="0F496F"/>
                      </a:solidFill>
                      <a:latin typeface="Century Gothic" panose="020B0502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spcAft>
                      <a:spcPts val="600"/>
                    </a:spcAft>
                    <a:buClr>
                      <a:schemeClr val="tx1"/>
                    </a:buClr>
                    <a:buSzPct val="80000"/>
                    <a:buFont typeface="Wingdings 3" panose="05040102010807070707" pitchFamily="18" charset="2"/>
                    <a:buChar char=""/>
                    <a:defRPr sz="1600">
                      <a:solidFill>
                        <a:srgbClr val="0F496F"/>
                      </a:solidFill>
                      <a:latin typeface="Century Gothic" panose="020B0502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spcAft>
                      <a:spcPts val="600"/>
                    </a:spcAft>
                    <a:buClr>
                      <a:schemeClr val="tx1"/>
                    </a:buClr>
                    <a:buSzPct val="80000"/>
                    <a:buFont typeface="Wingdings 3" panose="05040102010807070707" pitchFamily="18" charset="2"/>
                    <a:buChar char=""/>
                    <a:defRPr sz="1400">
                      <a:solidFill>
                        <a:srgbClr val="0F496F"/>
                      </a:solidFill>
                      <a:latin typeface="Century Gothic" panose="020B0502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spcAft>
                      <a:spcPts val="600"/>
                    </a:spcAft>
                    <a:buClr>
                      <a:schemeClr val="tx1"/>
                    </a:buClr>
                    <a:buSzPct val="80000"/>
                    <a:buFont typeface="Wingdings 3" panose="05040102010807070707" pitchFamily="18" charset="2"/>
                    <a:buChar char=""/>
                    <a:defRPr sz="1400">
                      <a:solidFill>
                        <a:srgbClr val="0F496F"/>
                      </a:solidFill>
                      <a:latin typeface="Century Gothic" panose="020B0502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ts val="600"/>
                    </a:spcAft>
                    <a:buClr>
                      <a:schemeClr val="tx1"/>
                    </a:buClr>
                    <a:buSzPct val="80000"/>
                    <a:buFont typeface="Wingdings 3" panose="05040102010807070707" pitchFamily="18" charset="2"/>
                    <a:buChar char=""/>
                    <a:defRPr sz="1400">
                      <a:solidFill>
                        <a:srgbClr val="0F496F"/>
                      </a:solidFill>
                      <a:latin typeface="Century Gothic" panose="020B0502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ts val="600"/>
                    </a:spcAft>
                    <a:buClr>
                      <a:schemeClr val="tx1"/>
                    </a:buClr>
                    <a:buSzPct val="80000"/>
                    <a:buFont typeface="Wingdings 3" panose="05040102010807070707" pitchFamily="18" charset="2"/>
                    <a:buChar char=""/>
                    <a:defRPr sz="1400">
                      <a:solidFill>
                        <a:srgbClr val="0F496F"/>
                      </a:solidFill>
                      <a:latin typeface="Century Gothic" panose="020B0502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ts val="600"/>
                    </a:spcAft>
                    <a:buClr>
                      <a:schemeClr val="tx1"/>
                    </a:buClr>
                    <a:buSzPct val="80000"/>
                    <a:buFont typeface="Wingdings 3" panose="05040102010807070707" pitchFamily="18" charset="2"/>
                    <a:buChar char=""/>
                    <a:defRPr sz="1400">
                      <a:solidFill>
                        <a:srgbClr val="0F496F"/>
                      </a:solidFill>
                      <a:latin typeface="Century Gothic" panose="020B0502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ts val="600"/>
                    </a:spcAft>
                    <a:buClr>
                      <a:schemeClr val="tx1"/>
                    </a:buClr>
                    <a:buSzPct val="80000"/>
                    <a:buFont typeface="Wingdings 3" panose="05040102010807070707" pitchFamily="18" charset="2"/>
                    <a:buChar char=""/>
                    <a:defRPr sz="1400">
                      <a:solidFill>
                        <a:srgbClr val="0F496F"/>
                      </a:solidFill>
                      <a:latin typeface="Century Gothic" panose="020B0502020202020204" pitchFamily="34" charset="0"/>
                    </a:defRPr>
                  </a:lvl9pPr>
                </a:lstStyle>
                <a:p>
                  <a:pPr algn="r" fontAlgn="base"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lang="ru-RU" altLang="ru-RU" sz="18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762" name="AutoShape 78"/>
                <p:cNvSpPr>
                  <a:spLocks noChangeArrowheads="1"/>
                </p:cNvSpPr>
                <p:nvPr/>
              </p:nvSpPr>
              <p:spPr bwMode="auto">
                <a:xfrm>
                  <a:off x="4249" y="1711"/>
                  <a:ext cx="1381" cy="409"/>
                </a:xfrm>
                <a:prstGeom prst="homePlate">
                  <a:avLst>
                    <a:gd name="adj" fmla="val 9385"/>
                  </a:avLst>
                </a:prstGeom>
                <a:solidFill>
                  <a:srgbClr val="339966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spcAft>
                      <a:spcPts val="600"/>
                    </a:spcAft>
                    <a:buClr>
                      <a:schemeClr val="tx1"/>
                    </a:buClr>
                    <a:buSzPct val="80000"/>
                    <a:buFont typeface="Wingdings 3" panose="05040102010807070707" pitchFamily="18" charset="2"/>
                    <a:buChar char=""/>
                    <a:defRPr sz="2000">
                      <a:solidFill>
                        <a:srgbClr val="0F496F"/>
                      </a:solidFill>
                      <a:latin typeface="Century Gothic" panose="020B0502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spcAft>
                      <a:spcPts val="600"/>
                    </a:spcAft>
                    <a:buClr>
                      <a:schemeClr val="tx1"/>
                    </a:buClr>
                    <a:buSzPct val="80000"/>
                    <a:buFont typeface="Wingdings 3" panose="05040102010807070707" pitchFamily="18" charset="2"/>
                    <a:buChar char=""/>
                    <a:defRPr>
                      <a:solidFill>
                        <a:srgbClr val="0F496F"/>
                      </a:solidFill>
                      <a:latin typeface="Century Gothic" panose="020B0502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spcAft>
                      <a:spcPts val="600"/>
                    </a:spcAft>
                    <a:buClr>
                      <a:schemeClr val="tx1"/>
                    </a:buClr>
                    <a:buSzPct val="80000"/>
                    <a:buFont typeface="Wingdings 3" panose="05040102010807070707" pitchFamily="18" charset="2"/>
                    <a:buChar char=""/>
                    <a:defRPr sz="1600">
                      <a:solidFill>
                        <a:srgbClr val="0F496F"/>
                      </a:solidFill>
                      <a:latin typeface="Century Gothic" panose="020B0502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spcAft>
                      <a:spcPts val="600"/>
                    </a:spcAft>
                    <a:buClr>
                      <a:schemeClr val="tx1"/>
                    </a:buClr>
                    <a:buSzPct val="80000"/>
                    <a:buFont typeface="Wingdings 3" panose="05040102010807070707" pitchFamily="18" charset="2"/>
                    <a:buChar char=""/>
                    <a:defRPr sz="1400">
                      <a:solidFill>
                        <a:srgbClr val="0F496F"/>
                      </a:solidFill>
                      <a:latin typeface="Century Gothic" panose="020B0502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spcAft>
                      <a:spcPts val="600"/>
                    </a:spcAft>
                    <a:buClr>
                      <a:schemeClr val="tx1"/>
                    </a:buClr>
                    <a:buSzPct val="80000"/>
                    <a:buFont typeface="Wingdings 3" panose="05040102010807070707" pitchFamily="18" charset="2"/>
                    <a:buChar char=""/>
                    <a:defRPr sz="1400">
                      <a:solidFill>
                        <a:srgbClr val="0F496F"/>
                      </a:solidFill>
                      <a:latin typeface="Century Gothic" panose="020B0502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ts val="600"/>
                    </a:spcAft>
                    <a:buClr>
                      <a:schemeClr val="tx1"/>
                    </a:buClr>
                    <a:buSzPct val="80000"/>
                    <a:buFont typeface="Wingdings 3" panose="05040102010807070707" pitchFamily="18" charset="2"/>
                    <a:buChar char=""/>
                    <a:defRPr sz="1400">
                      <a:solidFill>
                        <a:srgbClr val="0F496F"/>
                      </a:solidFill>
                      <a:latin typeface="Century Gothic" panose="020B0502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ts val="600"/>
                    </a:spcAft>
                    <a:buClr>
                      <a:schemeClr val="tx1"/>
                    </a:buClr>
                    <a:buSzPct val="80000"/>
                    <a:buFont typeface="Wingdings 3" panose="05040102010807070707" pitchFamily="18" charset="2"/>
                    <a:buChar char=""/>
                    <a:defRPr sz="1400">
                      <a:solidFill>
                        <a:srgbClr val="0F496F"/>
                      </a:solidFill>
                      <a:latin typeface="Century Gothic" panose="020B0502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ts val="600"/>
                    </a:spcAft>
                    <a:buClr>
                      <a:schemeClr val="tx1"/>
                    </a:buClr>
                    <a:buSzPct val="80000"/>
                    <a:buFont typeface="Wingdings 3" panose="05040102010807070707" pitchFamily="18" charset="2"/>
                    <a:buChar char=""/>
                    <a:defRPr sz="1400">
                      <a:solidFill>
                        <a:srgbClr val="0F496F"/>
                      </a:solidFill>
                      <a:latin typeface="Century Gothic" panose="020B0502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ts val="600"/>
                    </a:spcAft>
                    <a:buClr>
                      <a:schemeClr val="tx1"/>
                    </a:buClr>
                    <a:buSzPct val="80000"/>
                    <a:buFont typeface="Wingdings 3" panose="05040102010807070707" pitchFamily="18" charset="2"/>
                    <a:buChar char=""/>
                    <a:defRPr sz="1400">
                      <a:solidFill>
                        <a:srgbClr val="0F496F"/>
                      </a:solidFill>
                      <a:latin typeface="Century Gothic" panose="020B0502020202020204" pitchFamily="34" charset="0"/>
                    </a:defRPr>
                  </a:lvl9pPr>
                </a:lstStyle>
                <a:p>
                  <a:pPr algn="r" fontAlgn="base"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lang="ru-RU" altLang="ru-RU" sz="18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763" name="Text Box 79"/>
                <p:cNvSpPr txBox="1">
                  <a:spLocks noChangeArrowheads="1"/>
                </p:cNvSpPr>
                <p:nvPr/>
              </p:nvSpPr>
              <p:spPr bwMode="auto">
                <a:xfrm>
                  <a:off x="4230" y="1770"/>
                  <a:ext cx="1416" cy="291"/>
                </a:xfrm>
                <a:prstGeom prst="rect">
                  <a:avLst/>
                </a:prstGeom>
                <a:noFill/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spcAft>
                      <a:spcPts val="600"/>
                    </a:spcAft>
                    <a:buClr>
                      <a:schemeClr val="tx1"/>
                    </a:buClr>
                    <a:buSzPct val="80000"/>
                    <a:buFont typeface="Wingdings 3" panose="05040102010807070707" pitchFamily="18" charset="2"/>
                    <a:buChar char=""/>
                    <a:defRPr sz="2000">
                      <a:solidFill>
                        <a:srgbClr val="0F496F"/>
                      </a:solidFill>
                      <a:latin typeface="Century Gothic" panose="020B0502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spcAft>
                      <a:spcPts val="600"/>
                    </a:spcAft>
                    <a:buClr>
                      <a:schemeClr val="tx1"/>
                    </a:buClr>
                    <a:buSzPct val="80000"/>
                    <a:buFont typeface="Wingdings 3" panose="05040102010807070707" pitchFamily="18" charset="2"/>
                    <a:buChar char=""/>
                    <a:defRPr>
                      <a:solidFill>
                        <a:srgbClr val="0F496F"/>
                      </a:solidFill>
                      <a:latin typeface="Century Gothic" panose="020B0502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spcAft>
                      <a:spcPts val="600"/>
                    </a:spcAft>
                    <a:buClr>
                      <a:schemeClr val="tx1"/>
                    </a:buClr>
                    <a:buSzPct val="80000"/>
                    <a:buFont typeface="Wingdings 3" panose="05040102010807070707" pitchFamily="18" charset="2"/>
                    <a:buChar char=""/>
                    <a:defRPr sz="1600">
                      <a:solidFill>
                        <a:srgbClr val="0F496F"/>
                      </a:solidFill>
                      <a:latin typeface="Century Gothic" panose="020B0502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spcAft>
                      <a:spcPts val="600"/>
                    </a:spcAft>
                    <a:buClr>
                      <a:schemeClr val="tx1"/>
                    </a:buClr>
                    <a:buSzPct val="80000"/>
                    <a:buFont typeface="Wingdings 3" panose="05040102010807070707" pitchFamily="18" charset="2"/>
                    <a:buChar char=""/>
                    <a:defRPr sz="1400">
                      <a:solidFill>
                        <a:srgbClr val="0F496F"/>
                      </a:solidFill>
                      <a:latin typeface="Century Gothic" panose="020B0502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spcAft>
                      <a:spcPts val="600"/>
                    </a:spcAft>
                    <a:buClr>
                      <a:schemeClr val="tx1"/>
                    </a:buClr>
                    <a:buSzPct val="80000"/>
                    <a:buFont typeface="Wingdings 3" panose="05040102010807070707" pitchFamily="18" charset="2"/>
                    <a:buChar char=""/>
                    <a:defRPr sz="1400">
                      <a:solidFill>
                        <a:srgbClr val="0F496F"/>
                      </a:solidFill>
                      <a:latin typeface="Century Gothic" panose="020B0502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ts val="600"/>
                    </a:spcAft>
                    <a:buClr>
                      <a:schemeClr val="tx1"/>
                    </a:buClr>
                    <a:buSzPct val="80000"/>
                    <a:buFont typeface="Wingdings 3" panose="05040102010807070707" pitchFamily="18" charset="2"/>
                    <a:buChar char=""/>
                    <a:defRPr sz="1400">
                      <a:solidFill>
                        <a:srgbClr val="0F496F"/>
                      </a:solidFill>
                      <a:latin typeface="Century Gothic" panose="020B0502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ts val="600"/>
                    </a:spcAft>
                    <a:buClr>
                      <a:schemeClr val="tx1"/>
                    </a:buClr>
                    <a:buSzPct val="80000"/>
                    <a:buFont typeface="Wingdings 3" panose="05040102010807070707" pitchFamily="18" charset="2"/>
                    <a:buChar char=""/>
                    <a:defRPr sz="1400">
                      <a:solidFill>
                        <a:srgbClr val="0F496F"/>
                      </a:solidFill>
                      <a:latin typeface="Century Gothic" panose="020B0502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ts val="600"/>
                    </a:spcAft>
                    <a:buClr>
                      <a:schemeClr val="tx1"/>
                    </a:buClr>
                    <a:buSzPct val="80000"/>
                    <a:buFont typeface="Wingdings 3" panose="05040102010807070707" pitchFamily="18" charset="2"/>
                    <a:buChar char=""/>
                    <a:defRPr sz="1400">
                      <a:solidFill>
                        <a:srgbClr val="0F496F"/>
                      </a:solidFill>
                      <a:latin typeface="Century Gothic" panose="020B0502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ts val="600"/>
                    </a:spcAft>
                    <a:buClr>
                      <a:schemeClr val="tx1"/>
                    </a:buClr>
                    <a:buSzPct val="80000"/>
                    <a:buFont typeface="Wingdings 3" panose="05040102010807070707" pitchFamily="18" charset="2"/>
                    <a:buChar char=""/>
                    <a:defRPr sz="1400">
                      <a:solidFill>
                        <a:srgbClr val="0F496F"/>
                      </a:solidFill>
                      <a:latin typeface="Century Gothic" panose="020B0502020202020204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lang="ru-RU" altLang="ru-RU" sz="1200" dirty="0">
                      <a:solidFill>
                        <a:prstClr val="white"/>
                      </a:solidFill>
                      <a:latin typeface="PT Astra Serif" panose="020A0603040505020204" pitchFamily="18" charset="-52"/>
                      <a:ea typeface="PT Astra Serif" panose="020A0603040505020204" pitchFamily="18" charset="-52"/>
                      <a:cs typeface="Times New Roman" panose="02020603050405020304" pitchFamily="18" charset="0"/>
                    </a:rPr>
                    <a:t>Социальное </a:t>
                  </a:r>
                  <a:r>
                    <a:rPr lang="ru-RU" altLang="ru-RU" sz="1200" dirty="0" smtClean="0">
                      <a:solidFill>
                        <a:prstClr val="white"/>
                      </a:solidFill>
                      <a:latin typeface="PT Astra Serif" panose="020A0603040505020204" pitchFamily="18" charset="-52"/>
                      <a:ea typeface="PT Astra Serif" panose="020A0603040505020204" pitchFamily="18" charset="-52"/>
                      <a:cs typeface="Times New Roman" panose="02020603050405020304" pitchFamily="18" charset="0"/>
                    </a:rPr>
                    <a:t>обеспечение</a:t>
                  </a:r>
                </a:p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lang="ru-RU" altLang="ru-RU" sz="1200" dirty="0" smtClean="0">
                      <a:solidFill>
                        <a:prstClr val="white"/>
                      </a:solidFill>
                      <a:latin typeface="PT Astra Serif" panose="020A0603040505020204" pitchFamily="18" charset="-52"/>
                      <a:ea typeface="PT Astra Serif" panose="020A0603040505020204" pitchFamily="18" charset="-52"/>
                      <a:cs typeface="Times New Roman" panose="02020603050405020304" pitchFamily="18" charset="0"/>
                    </a:rPr>
                    <a:t>населения  75,4</a:t>
                  </a:r>
                  <a:endParaRPr lang="ru-RU" altLang="ru-RU" sz="1200" dirty="0">
                    <a:solidFill>
                      <a:prstClr val="white"/>
                    </a:solidFill>
                    <a:latin typeface="PT Astra Serif" panose="020A0603040505020204" pitchFamily="18" charset="-52"/>
                    <a:ea typeface="PT Astra Serif" panose="020A0603040505020204" pitchFamily="18" charset="-5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1764" name="Text Box 81"/>
                <p:cNvSpPr txBox="1">
                  <a:spLocks noChangeArrowheads="1"/>
                </p:cNvSpPr>
                <p:nvPr/>
              </p:nvSpPr>
              <p:spPr bwMode="auto">
                <a:xfrm>
                  <a:off x="4230" y="2240"/>
                  <a:ext cx="1352" cy="174"/>
                </a:xfrm>
                <a:prstGeom prst="rect">
                  <a:avLst/>
                </a:prstGeom>
                <a:noFill/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spcAft>
                      <a:spcPts val="600"/>
                    </a:spcAft>
                    <a:buClr>
                      <a:schemeClr val="tx1"/>
                    </a:buClr>
                    <a:buSzPct val="80000"/>
                    <a:buFont typeface="Wingdings 3" panose="05040102010807070707" pitchFamily="18" charset="2"/>
                    <a:buChar char=""/>
                    <a:defRPr sz="2000">
                      <a:solidFill>
                        <a:srgbClr val="0F496F"/>
                      </a:solidFill>
                      <a:latin typeface="Century Gothic" panose="020B0502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spcAft>
                      <a:spcPts val="600"/>
                    </a:spcAft>
                    <a:buClr>
                      <a:schemeClr val="tx1"/>
                    </a:buClr>
                    <a:buSzPct val="80000"/>
                    <a:buFont typeface="Wingdings 3" panose="05040102010807070707" pitchFamily="18" charset="2"/>
                    <a:buChar char=""/>
                    <a:defRPr>
                      <a:solidFill>
                        <a:srgbClr val="0F496F"/>
                      </a:solidFill>
                      <a:latin typeface="Century Gothic" panose="020B0502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spcAft>
                      <a:spcPts val="600"/>
                    </a:spcAft>
                    <a:buClr>
                      <a:schemeClr val="tx1"/>
                    </a:buClr>
                    <a:buSzPct val="80000"/>
                    <a:buFont typeface="Wingdings 3" panose="05040102010807070707" pitchFamily="18" charset="2"/>
                    <a:buChar char=""/>
                    <a:defRPr sz="1600">
                      <a:solidFill>
                        <a:srgbClr val="0F496F"/>
                      </a:solidFill>
                      <a:latin typeface="Century Gothic" panose="020B0502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spcAft>
                      <a:spcPts val="600"/>
                    </a:spcAft>
                    <a:buClr>
                      <a:schemeClr val="tx1"/>
                    </a:buClr>
                    <a:buSzPct val="80000"/>
                    <a:buFont typeface="Wingdings 3" panose="05040102010807070707" pitchFamily="18" charset="2"/>
                    <a:buChar char=""/>
                    <a:defRPr sz="1400">
                      <a:solidFill>
                        <a:srgbClr val="0F496F"/>
                      </a:solidFill>
                      <a:latin typeface="Century Gothic" panose="020B0502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spcAft>
                      <a:spcPts val="600"/>
                    </a:spcAft>
                    <a:buClr>
                      <a:schemeClr val="tx1"/>
                    </a:buClr>
                    <a:buSzPct val="80000"/>
                    <a:buFont typeface="Wingdings 3" panose="05040102010807070707" pitchFamily="18" charset="2"/>
                    <a:buChar char=""/>
                    <a:defRPr sz="1400">
                      <a:solidFill>
                        <a:srgbClr val="0F496F"/>
                      </a:solidFill>
                      <a:latin typeface="Century Gothic" panose="020B0502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ts val="600"/>
                    </a:spcAft>
                    <a:buClr>
                      <a:schemeClr val="tx1"/>
                    </a:buClr>
                    <a:buSzPct val="80000"/>
                    <a:buFont typeface="Wingdings 3" panose="05040102010807070707" pitchFamily="18" charset="2"/>
                    <a:buChar char=""/>
                    <a:defRPr sz="1400">
                      <a:solidFill>
                        <a:srgbClr val="0F496F"/>
                      </a:solidFill>
                      <a:latin typeface="Century Gothic" panose="020B0502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ts val="600"/>
                    </a:spcAft>
                    <a:buClr>
                      <a:schemeClr val="tx1"/>
                    </a:buClr>
                    <a:buSzPct val="80000"/>
                    <a:buFont typeface="Wingdings 3" panose="05040102010807070707" pitchFamily="18" charset="2"/>
                    <a:buChar char=""/>
                    <a:defRPr sz="1400">
                      <a:solidFill>
                        <a:srgbClr val="0F496F"/>
                      </a:solidFill>
                      <a:latin typeface="Century Gothic" panose="020B0502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ts val="600"/>
                    </a:spcAft>
                    <a:buClr>
                      <a:schemeClr val="tx1"/>
                    </a:buClr>
                    <a:buSzPct val="80000"/>
                    <a:buFont typeface="Wingdings 3" panose="05040102010807070707" pitchFamily="18" charset="2"/>
                    <a:buChar char=""/>
                    <a:defRPr sz="1400">
                      <a:solidFill>
                        <a:srgbClr val="0F496F"/>
                      </a:solidFill>
                      <a:latin typeface="Century Gothic" panose="020B0502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ts val="600"/>
                    </a:spcAft>
                    <a:buClr>
                      <a:schemeClr val="tx1"/>
                    </a:buClr>
                    <a:buSzPct val="80000"/>
                    <a:buFont typeface="Wingdings 3" panose="05040102010807070707" pitchFamily="18" charset="2"/>
                    <a:buChar char=""/>
                    <a:defRPr sz="1400">
                      <a:solidFill>
                        <a:srgbClr val="0F496F"/>
                      </a:solidFill>
                      <a:latin typeface="Century Gothic" panose="020B0502020202020204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lang="ru-RU" altLang="ru-RU" sz="1200" dirty="0">
                      <a:solidFill>
                        <a:prstClr val="white"/>
                      </a:solidFill>
                      <a:latin typeface="PT Astra Serif" panose="020A0603040505020204" pitchFamily="18" charset="-52"/>
                      <a:ea typeface="PT Astra Serif" panose="020A0603040505020204" pitchFamily="18" charset="-52"/>
                      <a:cs typeface="Times New Roman" panose="02020603050405020304" pitchFamily="18" charset="0"/>
                    </a:rPr>
                    <a:t>Охрана семьи и детства </a:t>
                  </a:r>
                  <a:r>
                    <a:rPr lang="ru-RU" altLang="ru-RU" sz="1200" dirty="0" smtClean="0">
                      <a:solidFill>
                        <a:prstClr val="white"/>
                      </a:solidFill>
                      <a:latin typeface="PT Astra Serif" panose="020A0603040505020204" pitchFamily="18" charset="-52"/>
                      <a:ea typeface="PT Astra Serif" panose="020A0603040505020204" pitchFamily="18" charset="-52"/>
                      <a:cs typeface="Times New Roman" panose="02020603050405020304" pitchFamily="18" charset="0"/>
                    </a:rPr>
                    <a:t>114,</a:t>
                  </a:r>
                  <a:r>
                    <a:rPr lang="ru-RU" altLang="ru-RU" sz="1200" dirty="0" smtClean="0">
                      <a:solidFill>
                        <a:prstClr val="white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0</a:t>
                  </a:r>
                  <a:endParaRPr lang="ru-RU" altLang="ru-RU" sz="1200" dirty="0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31759" name="Text Box 76"/>
              <p:cNvSpPr txBox="1">
                <a:spLocks noChangeArrowheads="1"/>
              </p:cNvSpPr>
              <p:nvPr/>
            </p:nvSpPr>
            <p:spPr bwMode="auto">
              <a:xfrm>
                <a:off x="4230" y="1388"/>
                <a:ext cx="1400" cy="174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spcAft>
                    <a:spcPts val="600"/>
                  </a:spcAft>
                  <a:buClr>
                    <a:schemeClr val="tx1"/>
                  </a:buClr>
                  <a:buSzPct val="80000"/>
                  <a:buFont typeface="Wingdings 3" panose="05040102010807070707" pitchFamily="18" charset="2"/>
                  <a:buChar char=""/>
                  <a:defRPr sz="2000">
                    <a:solidFill>
                      <a:srgbClr val="0F496F"/>
                    </a:solidFill>
                    <a:latin typeface="Century Gothic" panose="020B0502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spcAft>
                    <a:spcPts val="600"/>
                  </a:spcAft>
                  <a:buClr>
                    <a:schemeClr val="tx1"/>
                  </a:buClr>
                  <a:buSzPct val="80000"/>
                  <a:buFont typeface="Wingdings 3" panose="05040102010807070707" pitchFamily="18" charset="2"/>
                  <a:buChar char=""/>
                  <a:defRPr>
                    <a:solidFill>
                      <a:srgbClr val="0F496F"/>
                    </a:solidFill>
                    <a:latin typeface="Century Gothic" panose="020B0502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spcAft>
                    <a:spcPts val="600"/>
                  </a:spcAft>
                  <a:buClr>
                    <a:schemeClr val="tx1"/>
                  </a:buClr>
                  <a:buSzPct val="80000"/>
                  <a:buFont typeface="Wingdings 3" panose="05040102010807070707" pitchFamily="18" charset="2"/>
                  <a:buChar char=""/>
                  <a:defRPr sz="1600">
                    <a:solidFill>
                      <a:srgbClr val="0F496F"/>
                    </a:solidFill>
                    <a:latin typeface="Century Gothic" panose="020B0502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spcAft>
                    <a:spcPts val="600"/>
                  </a:spcAft>
                  <a:buClr>
                    <a:schemeClr val="tx1"/>
                  </a:buClr>
                  <a:buSzPct val="80000"/>
                  <a:buFont typeface="Wingdings 3" panose="05040102010807070707" pitchFamily="18" charset="2"/>
                  <a:buChar char=""/>
                  <a:defRPr sz="1400">
                    <a:solidFill>
                      <a:srgbClr val="0F496F"/>
                    </a:solidFill>
                    <a:latin typeface="Century Gothic" panose="020B0502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spcAft>
                    <a:spcPts val="600"/>
                  </a:spcAft>
                  <a:buClr>
                    <a:schemeClr val="tx1"/>
                  </a:buClr>
                  <a:buSzPct val="80000"/>
                  <a:buFont typeface="Wingdings 3" panose="05040102010807070707" pitchFamily="18" charset="2"/>
                  <a:buChar char=""/>
                  <a:defRPr sz="1400">
                    <a:solidFill>
                      <a:srgbClr val="0F496F"/>
                    </a:solidFill>
                    <a:latin typeface="Century Gothic" panose="020B0502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ts val="600"/>
                  </a:spcAft>
                  <a:buClr>
                    <a:schemeClr val="tx1"/>
                  </a:buClr>
                  <a:buSzPct val="80000"/>
                  <a:buFont typeface="Wingdings 3" panose="05040102010807070707" pitchFamily="18" charset="2"/>
                  <a:buChar char=""/>
                  <a:defRPr sz="1400">
                    <a:solidFill>
                      <a:srgbClr val="0F496F"/>
                    </a:solidFill>
                    <a:latin typeface="Century Gothic" panose="020B0502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ts val="600"/>
                  </a:spcAft>
                  <a:buClr>
                    <a:schemeClr val="tx1"/>
                  </a:buClr>
                  <a:buSzPct val="80000"/>
                  <a:buFont typeface="Wingdings 3" panose="05040102010807070707" pitchFamily="18" charset="2"/>
                  <a:buChar char=""/>
                  <a:defRPr sz="1400">
                    <a:solidFill>
                      <a:srgbClr val="0F496F"/>
                    </a:solidFill>
                    <a:latin typeface="Century Gothic" panose="020B0502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ts val="600"/>
                  </a:spcAft>
                  <a:buClr>
                    <a:schemeClr val="tx1"/>
                  </a:buClr>
                  <a:buSzPct val="80000"/>
                  <a:buFont typeface="Wingdings 3" panose="05040102010807070707" pitchFamily="18" charset="2"/>
                  <a:buChar char=""/>
                  <a:defRPr sz="1400">
                    <a:solidFill>
                      <a:srgbClr val="0F496F"/>
                    </a:solidFill>
                    <a:latin typeface="Century Gothic" panose="020B0502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ts val="600"/>
                  </a:spcAft>
                  <a:buClr>
                    <a:schemeClr val="tx1"/>
                  </a:buClr>
                  <a:buSzPct val="80000"/>
                  <a:buFont typeface="Wingdings 3" panose="05040102010807070707" pitchFamily="18" charset="2"/>
                  <a:buChar char=""/>
                  <a:defRPr sz="1400">
                    <a:solidFill>
                      <a:srgbClr val="0F496F"/>
                    </a:solidFill>
                    <a:latin typeface="Century Gothic" panose="020B0502020202020204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lang="ru-RU" altLang="ru-RU" sz="1200" dirty="0">
                    <a:solidFill>
                      <a:prstClr val="white"/>
                    </a:solidFill>
                    <a:latin typeface="PT Astra Serif" panose="020A0603040505020204" pitchFamily="18" charset="-52"/>
                    <a:ea typeface="PT Astra Serif" panose="020A0603040505020204" pitchFamily="18" charset="-52"/>
                    <a:cs typeface="Times New Roman" panose="02020603050405020304" pitchFamily="18" charset="0"/>
                  </a:rPr>
                  <a:t>Пенсионное обеспечение </a:t>
                </a:r>
                <a:r>
                  <a:rPr lang="ru-RU" altLang="ru-RU" sz="1200" dirty="0" smtClean="0">
                    <a:solidFill>
                      <a:prstClr val="white"/>
                    </a:solidFill>
                    <a:latin typeface="PT Astra Serif" panose="020A0603040505020204" pitchFamily="18" charset="-52"/>
                    <a:ea typeface="PT Astra Serif" panose="020A0603040505020204" pitchFamily="18" charset="-52"/>
                    <a:cs typeface="Times New Roman" panose="02020603050405020304" pitchFamily="18" charset="0"/>
                  </a:rPr>
                  <a:t>35,0</a:t>
                </a:r>
                <a:endParaRPr lang="ru-RU" altLang="ru-RU" sz="1200" dirty="0">
                  <a:solidFill>
                    <a:prstClr val="white"/>
                  </a:solidFill>
                  <a:latin typeface="PT Astra Serif" panose="020A0603040505020204" pitchFamily="18" charset="-52"/>
                  <a:ea typeface="PT Astra Serif" panose="020A0603040505020204" pitchFamily="18" charset="-5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1765" name="Group 59"/>
          <p:cNvGrpSpPr>
            <a:grpSpLocks/>
          </p:cNvGrpSpPr>
          <p:nvPr/>
        </p:nvGrpSpPr>
        <p:grpSpPr bwMode="auto">
          <a:xfrm>
            <a:off x="1461153" y="2723586"/>
            <a:ext cx="2646015" cy="489151"/>
            <a:chOff x="158" y="1344"/>
            <a:chExt cx="1497" cy="226"/>
          </a:xfrm>
        </p:grpSpPr>
        <p:sp>
          <p:nvSpPr>
            <p:cNvPr id="31776" name="AutoShape 55"/>
            <p:cNvSpPr>
              <a:spLocks noChangeArrowheads="1"/>
            </p:cNvSpPr>
            <p:nvPr/>
          </p:nvSpPr>
          <p:spPr bwMode="auto">
            <a:xfrm rot="10800000">
              <a:off x="158" y="1344"/>
              <a:ext cx="1497" cy="226"/>
            </a:xfrm>
            <a:prstGeom prst="homePlate">
              <a:avLst>
                <a:gd name="adj" fmla="val 19320"/>
              </a:avLst>
            </a:prstGeom>
            <a:solidFill>
              <a:srgbClr val="3399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ot="10800000" wrap="none" anchor="ctr"/>
            <a:lstStyle>
              <a:lvl1pPr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2000">
                  <a:solidFill>
                    <a:srgbClr val="0F496F"/>
                  </a:solidFill>
                  <a:latin typeface="Century Gothic" panose="020B0502020202020204" pitchFamily="34" charset="0"/>
                </a:defRPr>
              </a:lvl1pPr>
              <a:lvl2pPr marL="742950" indent="-28575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>
                  <a:solidFill>
                    <a:srgbClr val="0F496F"/>
                  </a:solidFill>
                  <a:latin typeface="Century Gothic" panose="020B0502020202020204" pitchFamily="34" charset="0"/>
                </a:defRPr>
              </a:lvl2pPr>
              <a:lvl3pPr marL="11430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600">
                  <a:solidFill>
                    <a:srgbClr val="0F496F"/>
                  </a:solidFill>
                  <a:latin typeface="Century Gothic" panose="020B0502020202020204" pitchFamily="34" charset="0"/>
                </a:defRPr>
              </a:lvl3pPr>
              <a:lvl4pPr marL="16002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4pPr>
              <a:lvl5pPr marL="20574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9pPr>
            </a:lstStyle>
            <a:p>
              <a:pPr algn="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lang="ru-RU" alt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777" name="Text Box 58"/>
            <p:cNvSpPr txBox="1">
              <a:spLocks noChangeArrowheads="1"/>
            </p:cNvSpPr>
            <p:nvPr/>
          </p:nvSpPr>
          <p:spPr bwMode="auto">
            <a:xfrm>
              <a:off x="181" y="1390"/>
              <a:ext cx="1389" cy="128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2000">
                  <a:solidFill>
                    <a:srgbClr val="0F496F"/>
                  </a:solidFill>
                  <a:latin typeface="Century Gothic" panose="020B0502020202020204" pitchFamily="34" charset="0"/>
                </a:defRPr>
              </a:lvl1pPr>
              <a:lvl2pPr marL="742950" indent="-28575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>
                  <a:solidFill>
                    <a:srgbClr val="0F496F"/>
                  </a:solidFill>
                  <a:latin typeface="Century Gothic" panose="020B0502020202020204" pitchFamily="34" charset="0"/>
                </a:defRPr>
              </a:lvl2pPr>
              <a:lvl3pPr marL="11430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600">
                  <a:solidFill>
                    <a:srgbClr val="0F496F"/>
                  </a:solidFill>
                  <a:latin typeface="Century Gothic" panose="020B0502020202020204" pitchFamily="34" charset="0"/>
                </a:defRPr>
              </a:lvl3pPr>
              <a:lvl4pPr marL="16002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4pPr>
              <a:lvl5pPr marL="20574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ru-RU" altLang="ru-RU" sz="1200" dirty="0">
                  <a:solidFill>
                    <a:prstClr val="white"/>
                  </a:solidFill>
                  <a:latin typeface="PT Astra Serif" panose="020A0603040505020204" pitchFamily="18" charset="-52"/>
                  <a:ea typeface="PT Astra Serif" panose="020A0603040505020204" pitchFamily="18" charset="-52"/>
                  <a:cs typeface="Times New Roman" panose="02020603050405020304" pitchFamily="18" charset="0"/>
                </a:rPr>
                <a:t>Общее </a:t>
              </a:r>
              <a:r>
                <a:rPr lang="ru-RU" altLang="ru-RU" sz="1200" dirty="0" smtClean="0">
                  <a:solidFill>
                    <a:prstClr val="white"/>
                  </a:solidFill>
                  <a:latin typeface="PT Astra Serif" panose="020A0603040505020204" pitchFamily="18" charset="-52"/>
                  <a:ea typeface="PT Astra Serif" panose="020A0603040505020204" pitchFamily="18" charset="-52"/>
                  <a:cs typeface="Times New Roman" panose="02020603050405020304" pitchFamily="18" charset="0"/>
                </a:rPr>
                <a:t>образование 8 461,5</a:t>
              </a:r>
              <a:endParaRPr lang="ru-RU" altLang="ru-RU" sz="1200" dirty="0">
                <a:solidFill>
                  <a:prstClr val="white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766" name="Group 60"/>
          <p:cNvGrpSpPr>
            <a:grpSpLocks/>
          </p:cNvGrpSpPr>
          <p:nvPr/>
        </p:nvGrpSpPr>
        <p:grpSpPr bwMode="auto">
          <a:xfrm>
            <a:off x="1461155" y="2151258"/>
            <a:ext cx="2646015" cy="572328"/>
            <a:chOff x="158" y="1344"/>
            <a:chExt cx="1497" cy="226"/>
          </a:xfrm>
        </p:grpSpPr>
        <p:sp>
          <p:nvSpPr>
            <p:cNvPr id="31774" name="AutoShape 61"/>
            <p:cNvSpPr>
              <a:spLocks noChangeArrowheads="1"/>
            </p:cNvSpPr>
            <p:nvPr/>
          </p:nvSpPr>
          <p:spPr bwMode="auto">
            <a:xfrm rot="10800000">
              <a:off x="158" y="1344"/>
              <a:ext cx="1497" cy="226"/>
            </a:xfrm>
            <a:prstGeom prst="homePlate">
              <a:avLst>
                <a:gd name="adj" fmla="val 19320"/>
              </a:avLst>
            </a:prstGeom>
            <a:solidFill>
              <a:srgbClr val="3399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ot="10800000" wrap="none" anchor="ctr"/>
            <a:lstStyle>
              <a:lvl1pPr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2000">
                  <a:solidFill>
                    <a:srgbClr val="0F496F"/>
                  </a:solidFill>
                  <a:latin typeface="Century Gothic" panose="020B0502020202020204" pitchFamily="34" charset="0"/>
                </a:defRPr>
              </a:lvl1pPr>
              <a:lvl2pPr marL="742950" indent="-28575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>
                  <a:solidFill>
                    <a:srgbClr val="0F496F"/>
                  </a:solidFill>
                  <a:latin typeface="Century Gothic" panose="020B0502020202020204" pitchFamily="34" charset="0"/>
                </a:defRPr>
              </a:lvl2pPr>
              <a:lvl3pPr marL="11430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600">
                  <a:solidFill>
                    <a:srgbClr val="0F496F"/>
                  </a:solidFill>
                  <a:latin typeface="Century Gothic" panose="020B0502020202020204" pitchFamily="34" charset="0"/>
                </a:defRPr>
              </a:lvl3pPr>
              <a:lvl4pPr marL="16002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4pPr>
              <a:lvl5pPr marL="20574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9pPr>
            </a:lstStyle>
            <a:p>
              <a:pPr algn="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lang="ru-RU" altLang="ru-RU" sz="1800" dirty="0">
                <a:solidFill>
                  <a:prstClr val="black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endParaRPr>
            </a:p>
          </p:txBody>
        </p:sp>
        <p:sp>
          <p:nvSpPr>
            <p:cNvPr id="31775" name="Text Box 62"/>
            <p:cNvSpPr txBox="1">
              <a:spLocks noChangeArrowheads="1"/>
            </p:cNvSpPr>
            <p:nvPr/>
          </p:nvSpPr>
          <p:spPr bwMode="auto">
            <a:xfrm>
              <a:off x="178" y="1402"/>
              <a:ext cx="1361" cy="109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2000">
                  <a:solidFill>
                    <a:srgbClr val="0F496F"/>
                  </a:solidFill>
                  <a:latin typeface="Century Gothic" panose="020B0502020202020204" pitchFamily="34" charset="0"/>
                </a:defRPr>
              </a:lvl1pPr>
              <a:lvl2pPr marL="742950" indent="-28575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>
                  <a:solidFill>
                    <a:srgbClr val="0F496F"/>
                  </a:solidFill>
                  <a:latin typeface="Century Gothic" panose="020B0502020202020204" pitchFamily="34" charset="0"/>
                </a:defRPr>
              </a:lvl2pPr>
              <a:lvl3pPr marL="11430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600">
                  <a:solidFill>
                    <a:srgbClr val="0F496F"/>
                  </a:solidFill>
                  <a:latin typeface="Century Gothic" panose="020B0502020202020204" pitchFamily="34" charset="0"/>
                </a:defRPr>
              </a:lvl3pPr>
              <a:lvl4pPr marL="16002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4pPr>
              <a:lvl5pPr marL="20574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ru-RU" altLang="ru-RU" sz="1200" dirty="0" smtClean="0">
                  <a:solidFill>
                    <a:prstClr val="white"/>
                  </a:solidFill>
                  <a:latin typeface="PT Astra Serif" panose="020A0603040505020204" pitchFamily="18" charset="-52"/>
                  <a:ea typeface="PT Astra Serif" panose="020A0603040505020204" pitchFamily="18" charset="-52"/>
                  <a:cs typeface="Times New Roman" panose="02020603050405020304" pitchFamily="18" charset="0"/>
                </a:rPr>
                <a:t>Дошкольное образование 4 324,5</a:t>
              </a:r>
              <a:endParaRPr lang="ru-RU" altLang="ru-RU" sz="1200" dirty="0">
                <a:solidFill>
                  <a:prstClr val="white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769" name="Group 69"/>
          <p:cNvGrpSpPr>
            <a:grpSpLocks/>
          </p:cNvGrpSpPr>
          <p:nvPr/>
        </p:nvGrpSpPr>
        <p:grpSpPr bwMode="auto">
          <a:xfrm>
            <a:off x="1460724" y="3215293"/>
            <a:ext cx="2753545" cy="497892"/>
            <a:chOff x="178" y="1406"/>
            <a:chExt cx="1557" cy="229"/>
          </a:xfrm>
        </p:grpSpPr>
        <p:sp>
          <p:nvSpPr>
            <p:cNvPr id="31771" name="AutoShape 70"/>
            <p:cNvSpPr>
              <a:spLocks noChangeArrowheads="1"/>
            </p:cNvSpPr>
            <p:nvPr/>
          </p:nvSpPr>
          <p:spPr bwMode="auto">
            <a:xfrm rot="10800000">
              <a:off x="180" y="1409"/>
              <a:ext cx="1497" cy="226"/>
            </a:xfrm>
            <a:prstGeom prst="homePlate">
              <a:avLst>
                <a:gd name="adj" fmla="val 19320"/>
              </a:avLst>
            </a:prstGeom>
            <a:solidFill>
              <a:srgbClr val="3399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ot="10800000" wrap="none" anchor="ctr"/>
            <a:lstStyle>
              <a:lvl1pPr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2000">
                  <a:solidFill>
                    <a:srgbClr val="0F496F"/>
                  </a:solidFill>
                  <a:latin typeface="Century Gothic" panose="020B0502020202020204" pitchFamily="34" charset="0"/>
                </a:defRPr>
              </a:lvl1pPr>
              <a:lvl2pPr marL="742950" indent="-28575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>
                  <a:solidFill>
                    <a:srgbClr val="0F496F"/>
                  </a:solidFill>
                  <a:latin typeface="Century Gothic" panose="020B0502020202020204" pitchFamily="34" charset="0"/>
                </a:defRPr>
              </a:lvl2pPr>
              <a:lvl3pPr marL="11430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600">
                  <a:solidFill>
                    <a:srgbClr val="0F496F"/>
                  </a:solidFill>
                  <a:latin typeface="Century Gothic" panose="020B0502020202020204" pitchFamily="34" charset="0"/>
                </a:defRPr>
              </a:lvl3pPr>
              <a:lvl4pPr marL="16002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4pPr>
              <a:lvl5pPr marL="20574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9pPr>
            </a:lstStyle>
            <a:p>
              <a:pPr algn="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lang="ru-RU" alt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772" name="Text Box 71"/>
            <p:cNvSpPr txBox="1">
              <a:spLocks noChangeArrowheads="1"/>
            </p:cNvSpPr>
            <p:nvPr/>
          </p:nvSpPr>
          <p:spPr bwMode="auto">
            <a:xfrm>
              <a:off x="178" y="1406"/>
              <a:ext cx="1557" cy="212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2000">
                  <a:solidFill>
                    <a:srgbClr val="0F496F"/>
                  </a:solidFill>
                  <a:latin typeface="Century Gothic" panose="020B0502020202020204" pitchFamily="34" charset="0"/>
                </a:defRPr>
              </a:lvl1pPr>
              <a:lvl2pPr marL="742950" indent="-28575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>
                  <a:solidFill>
                    <a:srgbClr val="0F496F"/>
                  </a:solidFill>
                  <a:latin typeface="Century Gothic" panose="020B0502020202020204" pitchFamily="34" charset="0"/>
                </a:defRPr>
              </a:lvl2pPr>
              <a:lvl3pPr marL="11430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600">
                  <a:solidFill>
                    <a:srgbClr val="0F496F"/>
                  </a:solidFill>
                  <a:latin typeface="Century Gothic" panose="020B0502020202020204" pitchFamily="34" charset="0"/>
                </a:defRPr>
              </a:lvl3pPr>
              <a:lvl4pPr marL="16002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4pPr>
              <a:lvl5pPr marL="20574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ru-RU" altLang="ru-RU" sz="1200" dirty="0">
                  <a:solidFill>
                    <a:prstClr val="white"/>
                  </a:solidFill>
                  <a:latin typeface="PT Astra Serif" panose="020A0603040505020204" pitchFamily="18" charset="-52"/>
                  <a:ea typeface="PT Astra Serif" panose="020A0603040505020204" pitchFamily="18" charset="-52"/>
                  <a:cs typeface="Times New Roman" panose="02020603050405020304" pitchFamily="18" charset="0"/>
                </a:rPr>
                <a:t>Дополнительное </a:t>
              </a:r>
              <a:r>
                <a:rPr lang="ru-RU" altLang="ru-RU" sz="1200" dirty="0" smtClean="0">
                  <a:solidFill>
                    <a:prstClr val="white"/>
                  </a:solidFill>
                  <a:latin typeface="PT Astra Serif" panose="020A0603040505020204" pitchFamily="18" charset="-52"/>
                  <a:ea typeface="PT Astra Serif" panose="020A0603040505020204" pitchFamily="18" charset="-52"/>
                  <a:cs typeface="Times New Roman" panose="02020603050405020304" pitchFamily="18" charset="0"/>
                </a:rPr>
                <a:t>образование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ru-RU" altLang="ru-RU" sz="1200" dirty="0" smtClean="0">
                  <a:solidFill>
                    <a:prstClr val="white"/>
                  </a:solidFill>
                  <a:latin typeface="PT Astra Serif" panose="020A0603040505020204" pitchFamily="18" charset="-52"/>
                  <a:ea typeface="PT Astra Serif" panose="020A0603040505020204" pitchFamily="18" charset="-52"/>
                  <a:cs typeface="Times New Roman" panose="02020603050405020304" pitchFamily="18" charset="0"/>
                </a:rPr>
                <a:t>детей  1 111,9</a:t>
              </a:r>
              <a:endParaRPr lang="ru-RU" altLang="ru-RU" sz="1200" dirty="0">
                <a:solidFill>
                  <a:prstClr val="white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7" name="Group 69"/>
          <p:cNvGrpSpPr>
            <a:grpSpLocks/>
          </p:cNvGrpSpPr>
          <p:nvPr/>
        </p:nvGrpSpPr>
        <p:grpSpPr bwMode="auto">
          <a:xfrm>
            <a:off x="1461152" y="3723402"/>
            <a:ext cx="2658750" cy="751167"/>
            <a:chOff x="78" y="1398"/>
            <a:chExt cx="1540" cy="216"/>
          </a:xfrm>
        </p:grpSpPr>
        <p:sp>
          <p:nvSpPr>
            <p:cNvPr id="48" name="AutoShape 70"/>
            <p:cNvSpPr>
              <a:spLocks noChangeArrowheads="1"/>
            </p:cNvSpPr>
            <p:nvPr/>
          </p:nvSpPr>
          <p:spPr bwMode="auto">
            <a:xfrm rot="10800000">
              <a:off x="78" y="1398"/>
              <a:ext cx="1540" cy="216"/>
            </a:xfrm>
            <a:prstGeom prst="homePlate">
              <a:avLst>
                <a:gd name="adj" fmla="val 19320"/>
              </a:avLst>
            </a:prstGeom>
            <a:solidFill>
              <a:srgbClr val="3399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ot="10800000" wrap="none" anchor="ctr"/>
            <a:lstStyle>
              <a:lvl1pPr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2000">
                  <a:solidFill>
                    <a:srgbClr val="0F496F"/>
                  </a:solidFill>
                  <a:latin typeface="Century Gothic" panose="020B0502020202020204" pitchFamily="34" charset="0"/>
                </a:defRPr>
              </a:lvl1pPr>
              <a:lvl2pPr marL="742950" indent="-28575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>
                  <a:solidFill>
                    <a:srgbClr val="0F496F"/>
                  </a:solidFill>
                  <a:latin typeface="Century Gothic" panose="020B0502020202020204" pitchFamily="34" charset="0"/>
                </a:defRPr>
              </a:lvl2pPr>
              <a:lvl3pPr marL="11430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600">
                  <a:solidFill>
                    <a:srgbClr val="0F496F"/>
                  </a:solidFill>
                  <a:latin typeface="Century Gothic" panose="020B0502020202020204" pitchFamily="34" charset="0"/>
                </a:defRPr>
              </a:lvl3pPr>
              <a:lvl4pPr marL="16002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4pPr>
              <a:lvl5pPr marL="20574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9pPr>
            </a:lstStyle>
            <a:p>
              <a:pPr algn="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lang="ru-RU" alt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9" name="Text Box 71"/>
            <p:cNvSpPr txBox="1">
              <a:spLocks noChangeArrowheads="1"/>
            </p:cNvSpPr>
            <p:nvPr/>
          </p:nvSpPr>
          <p:spPr bwMode="auto">
            <a:xfrm>
              <a:off x="131" y="1403"/>
              <a:ext cx="1480" cy="197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2000">
                  <a:solidFill>
                    <a:srgbClr val="0F496F"/>
                  </a:solidFill>
                  <a:latin typeface="Century Gothic" panose="020B0502020202020204" pitchFamily="34" charset="0"/>
                </a:defRPr>
              </a:lvl1pPr>
              <a:lvl2pPr marL="742950" indent="-28575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>
                  <a:solidFill>
                    <a:srgbClr val="0F496F"/>
                  </a:solidFill>
                  <a:latin typeface="Century Gothic" panose="020B0502020202020204" pitchFamily="34" charset="0"/>
                </a:defRPr>
              </a:lvl2pPr>
              <a:lvl3pPr marL="11430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600">
                  <a:solidFill>
                    <a:srgbClr val="0F496F"/>
                  </a:solidFill>
                  <a:latin typeface="Century Gothic" panose="020B0502020202020204" pitchFamily="34" charset="0"/>
                </a:defRPr>
              </a:lvl3pPr>
              <a:lvl4pPr marL="16002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4pPr>
              <a:lvl5pPr marL="20574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9pPr>
            </a:lstStyle>
            <a:p>
              <a:pPr algn="ctr">
                <a:lnSpc>
                  <a:spcPct val="107000"/>
                </a:lnSpc>
                <a:spcAft>
                  <a:spcPts val="0"/>
                </a:spcAft>
                <a:buNone/>
              </a:pPr>
              <a:r>
                <a:rPr lang="ru-RU" sz="1200" dirty="0" smtClean="0">
                  <a:solidFill>
                    <a:schemeClr val="tx1"/>
                  </a:solidFill>
                  <a:latin typeface="PT Astra Serif" panose="020A0603040505020204" pitchFamily="18" charset="-52"/>
                  <a:ea typeface="PT Astra Serif" panose="020A0603040505020204" pitchFamily="18" charset="-52"/>
                  <a:cs typeface="Times New Roman" panose="02020603050405020304" pitchFamily="18" charset="0"/>
                </a:rPr>
                <a:t>Профессиональная </a:t>
              </a:r>
              <a:r>
                <a:rPr lang="ru-RU" sz="1200" dirty="0">
                  <a:solidFill>
                    <a:schemeClr val="tx1"/>
                  </a:solidFill>
                  <a:latin typeface="PT Astra Serif" panose="020A0603040505020204" pitchFamily="18" charset="-52"/>
                  <a:ea typeface="PT Astra Serif" panose="020A0603040505020204" pitchFamily="18" charset="-52"/>
                  <a:cs typeface="Times New Roman" panose="02020603050405020304" pitchFamily="18" charset="0"/>
                </a:rPr>
                <a:t>подготовка, переподготовка и повышение </a:t>
              </a:r>
              <a:r>
                <a:rPr lang="ru-RU" sz="1200" dirty="0" smtClean="0">
                  <a:solidFill>
                    <a:schemeClr val="tx1"/>
                  </a:solidFill>
                  <a:latin typeface="PT Astra Serif" panose="020A0603040505020204" pitchFamily="18" charset="-52"/>
                  <a:ea typeface="PT Astra Serif" panose="020A0603040505020204" pitchFamily="18" charset="-52"/>
                  <a:cs typeface="Times New Roman" panose="02020603050405020304" pitchFamily="18" charset="0"/>
                </a:rPr>
                <a:t>квалификации   1,9</a:t>
              </a:r>
              <a:endParaRPr lang="ru-RU" sz="1200" dirty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endParaRPr>
            </a:p>
          </p:txBody>
        </p:sp>
      </p:grpSp>
      <p:pic>
        <p:nvPicPr>
          <p:cNvPr id="50" name="Рисунок 4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747"/>
            <a:ext cx="12192000" cy="853868"/>
          </a:xfrm>
          <a:prstGeom prst="rect">
            <a:avLst/>
          </a:prstGeom>
          <a:ln>
            <a:solidFill>
              <a:srgbClr val="00B050"/>
            </a:solidFill>
          </a:ln>
          <a:effectLst>
            <a:glow rad="12700">
              <a:schemeClr val="accent1">
                <a:alpha val="40000"/>
              </a:schemeClr>
            </a:glow>
          </a:effectLst>
        </p:spPr>
      </p:pic>
      <p:sp>
        <p:nvSpPr>
          <p:cNvPr id="51" name="Rectangle 2"/>
          <p:cNvSpPr>
            <a:spLocks noChangeArrowheads="1"/>
          </p:cNvSpPr>
          <p:nvPr/>
        </p:nvSpPr>
        <p:spPr bwMode="auto">
          <a:xfrm>
            <a:off x="176982" y="-29868"/>
            <a:ext cx="1191669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>
                <a:solidFill>
                  <a:srgbClr val="0F496F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>
                <a:solidFill>
                  <a:srgbClr val="0F496F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>
                <a:solidFill>
                  <a:srgbClr val="0F496F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>
                <a:solidFill>
                  <a:srgbClr val="0F496F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>
                <a:solidFill>
                  <a:srgbClr val="0F496F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>
                <a:solidFill>
                  <a:srgbClr val="0F496F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>
                <a:solidFill>
                  <a:srgbClr val="0F496F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>
                <a:solidFill>
                  <a:srgbClr val="0F496F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>
                <a:solidFill>
                  <a:srgbClr val="0F496F"/>
                </a:solidFill>
                <a:latin typeface="Century Gothic" panose="020B0502020202020204" pitchFamily="34" charset="0"/>
              </a:defRPr>
            </a:lvl9pPr>
          </a:lstStyle>
          <a:p>
            <a:pPr algn="ctr"/>
            <a:r>
              <a:rPr lang="ru-RU" altLang="ru-RU" sz="1800" dirty="0">
                <a:solidFill>
                  <a:prstClr val="black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Распределение бюджетных ассигнований  бюджета </a:t>
            </a:r>
            <a:r>
              <a:rPr lang="ru-RU" altLang="ru-RU" sz="1800" dirty="0" smtClean="0">
                <a:solidFill>
                  <a:prstClr val="black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муниципального образования </a:t>
            </a:r>
            <a:r>
              <a:rPr lang="ru-RU" altLang="ru-RU" sz="1800" dirty="0">
                <a:solidFill>
                  <a:prstClr val="black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город Тула на </a:t>
            </a:r>
            <a:r>
              <a:rPr lang="ru-RU" altLang="ru-RU" sz="1800" dirty="0" smtClean="0">
                <a:solidFill>
                  <a:prstClr val="black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202</a:t>
            </a:r>
            <a:r>
              <a:rPr lang="en-US" altLang="ru-RU" sz="1800" dirty="0" smtClean="0">
                <a:solidFill>
                  <a:prstClr val="black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4</a:t>
            </a:r>
            <a:r>
              <a:rPr lang="ru-RU" altLang="ru-RU" sz="1800" dirty="0" smtClean="0">
                <a:solidFill>
                  <a:prstClr val="black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</a:t>
            </a:r>
            <a:r>
              <a:rPr lang="ru-RU" altLang="ru-RU" sz="1800" dirty="0">
                <a:solidFill>
                  <a:prstClr val="black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год на финансирование </a:t>
            </a:r>
            <a:r>
              <a:rPr lang="ru-RU" altLang="ru-RU" sz="1800" dirty="0" smtClean="0">
                <a:solidFill>
                  <a:prstClr val="black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отраслей </a:t>
            </a:r>
            <a:r>
              <a:rPr lang="ru-RU" altLang="ru-RU" sz="1800" dirty="0">
                <a:solidFill>
                  <a:prstClr val="black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социальной </a:t>
            </a:r>
            <a:r>
              <a:rPr lang="ru-RU" altLang="ru-RU" sz="1800" dirty="0" smtClean="0">
                <a:solidFill>
                  <a:prstClr val="black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сферы </a:t>
            </a:r>
            <a:r>
              <a:rPr lang="ru-RU" sz="1800" dirty="0" smtClean="0">
                <a:ln w="0"/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(</a:t>
            </a:r>
            <a:r>
              <a:rPr lang="ru-RU" sz="1800" dirty="0">
                <a:ln w="0"/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решение Тульской городской Думы от 20.12.2023 № 56/1235)</a:t>
            </a:r>
          </a:p>
        </p:txBody>
      </p:sp>
      <p:grpSp>
        <p:nvGrpSpPr>
          <p:cNvPr id="55" name="Group 60"/>
          <p:cNvGrpSpPr>
            <a:grpSpLocks/>
          </p:cNvGrpSpPr>
          <p:nvPr/>
        </p:nvGrpSpPr>
        <p:grpSpPr bwMode="auto">
          <a:xfrm>
            <a:off x="1496094" y="4491957"/>
            <a:ext cx="2623808" cy="498004"/>
            <a:chOff x="158" y="1344"/>
            <a:chExt cx="1497" cy="226"/>
          </a:xfrm>
        </p:grpSpPr>
        <p:sp>
          <p:nvSpPr>
            <p:cNvPr id="56" name="AutoShape 61"/>
            <p:cNvSpPr>
              <a:spLocks noChangeArrowheads="1"/>
            </p:cNvSpPr>
            <p:nvPr/>
          </p:nvSpPr>
          <p:spPr bwMode="auto">
            <a:xfrm rot="10800000">
              <a:off x="158" y="1344"/>
              <a:ext cx="1497" cy="226"/>
            </a:xfrm>
            <a:prstGeom prst="homePlate">
              <a:avLst>
                <a:gd name="adj" fmla="val 19320"/>
              </a:avLst>
            </a:prstGeom>
            <a:solidFill>
              <a:srgbClr val="3399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ot="10800000" wrap="none" anchor="ctr"/>
            <a:lstStyle>
              <a:lvl1pPr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2000">
                  <a:solidFill>
                    <a:srgbClr val="0F496F"/>
                  </a:solidFill>
                  <a:latin typeface="Century Gothic" panose="020B0502020202020204" pitchFamily="34" charset="0"/>
                </a:defRPr>
              </a:lvl1pPr>
              <a:lvl2pPr marL="742950" indent="-28575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>
                  <a:solidFill>
                    <a:srgbClr val="0F496F"/>
                  </a:solidFill>
                  <a:latin typeface="Century Gothic" panose="020B0502020202020204" pitchFamily="34" charset="0"/>
                </a:defRPr>
              </a:lvl2pPr>
              <a:lvl3pPr marL="11430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600">
                  <a:solidFill>
                    <a:srgbClr val="0F496F"/>
                  </a:solidFill>
                  <a:latin typeface="Century Gothic" panose="020B0502020202020204" pitchFamily="34" charset="0"/>
                </a:defRPr>
              </a:lvl3pPr>
              <a:lvl4pPr marL="16002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4pPr>
              <a:lvl5pPr marL="20574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9pPr>
            </a:lstStyle>
            <a:p>
              <a:pPr algn="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lang="ru-RU" alt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7" name="Text Box 62"/>
            <p:cNvSpPr txBox="1">
              <a:spLocks noChangeArrowheads="1"/>
            </p:cNvSpPr>
            <p:nvPr/>
          </p:nvSpPr>
          <p:spPr bwMode="auto">
            <a:xfrm>
              <a:off x="226" y="1381"/>
              <a:ext cx="1361" cy="126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2000">
                  <a:solidFill>
                    <a:srgbClr val="0F496F"/>
                  </a:solidFill>
                  <a:latin typeface="Century Gothic" panose="020B0502020202020204" pitchFamily="34" charset="0"/>
                </a:defRPr>
              </a:lvl1pPr>
              <a:lvl2pPr marL="742950" indent="-28575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>
                  <a:solidFill>
                    <a:srgbClr val="0F496F"/>
                  </a:solidFill>
                  <a:latin typeface="Century Gothic" panose="020B0502020202020204" pitchFamily="34" charset="0"/>
                </a:defRPr>
              </a:lvl2pPr>
              <a:lvl3pPr marL="11430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600">
                  <a:solidFill>
                    <a:srgbClr val="0F496F"/>
                  </a:solidFill>
                  <a:latin typeface="Century Gothic" panose="020B0502020202020204" pitchFamily="34" charset="0"/>
                </a:defRPr>
              </a:lvl3pPr>
              <a:lvl4pPr marL="16002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4pPr>
              <a:lvl5pPr marL="20574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ru-RU" altLang="ru-RU" sz="1200" dirty="0" smtClean="0">
                  <a:solidFill>
                    <a:prstClr val="white"/>
                  </a:solidFill>
                  <a:latin typeface="PT Astra Serif" panose="020A0603040505020204" pitchFamily="18" charset="-52"/>
                  <a:ea typeface="PT Astra Serif" panose="020A0603040505020204" pitchFamily="18" charset="-52"/>
                  <a:cs typeface="Times New Roman" panose="02020603050405020304" pitchFamily="18" charset="0"/>
                </a:rPr>
                <a:t>Молодежная политика 117,1</a:t>
              </a:r>
              <a:endParaRPr lang="ru-RU" altLang="ru-RU" sz="1200" dirty="0">
                <a:solidFill>
                  <a:prstClr val="white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8" name="Group 60"/>
          <p:cNvGrpSpPr>
            <a:grpSpLocks/>
          </p:cNvGrpSpPr>
          <p:nvPr/>
        </p:nvGrpSpPr>
        <p:grpSpPr bwMode="auto">
          <a:xfrm>
            <a:off x="1484989" y="5007350"/>
            <a:ext cx="2646015" cy="572328"/>
            <a:chOff x="158" y="1344"/>
            <a:chExt cx="1497" cy="226"/>
          </a:xfrm>
        </p:grpSpPr>
        <p:sp>
          <p:nvSpPr>
            <p:cNvPr id="59" name="AutoShape 61"/>
            <p:cNvSpPr>
              <a:spLocks noChangeArrowheads="1"/>
            </p:cNvSpPr>
            <p:nvPr/>
          </p:nvSpPr>
          <p:spPr bwMode="auto">
            <a:xfrm rot="10800000">
              <a:off x="158" y="1344"/>
              <a:ext cx="1497" cy="226"/>
            </a:xfrm>
            <a:prstGeom prst="homePlate">
              <a:avLst>
                <a:gd name="adj" fmla="val 19320"/>
              </a:avLst>
            </a:prstGeom>
            <a:solidFill>
              <a:srgbClr val="3399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ot="10800000" wrap="none" anchor="ctr"/>
            <a:lstStyle>
              <a:lvl1pPr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2000">
                  <a:solidFill>
                    <a:srgbClr val="0F496F"/>
                  </a:solidFill>
                  <a:latin typeface="Century Gothic" panose="020B0502020202020204" pitchFamily="34" charset="0"/>
                </a:defRPr>
              </a:lvl1pPr>
              <a:lvl2pPr marL="742950" indent="-28575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>
                  <a:solidFill>
                    <a:srgbClr val="0F496F"/>
                  </a:solidFill>
                  <a:latin typeface="Century Gothic" panose="020B0502020202020204" pitchFamily="34" charset="0"/>
                </a:defRPr>
              </a:lvl2pPr>
              <a:lvl3pPr marL="11430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600">
                  <a:solidFill>
                    <a:srgbClr val="0F496F"/>
                  </a:solidFill>
                  <a:latin typeface="Century Gothic" panose="020B0502020202020204" pitchFamily="34" charset="0"/>
                </a:defRPr>
              </a:lvl3pPr>
              <a:lvl4pPr marL="16002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4pPr>
              <a:lvl5pPr marL="20574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9pPr>
            </a:lstStyle>
            <a:p>
              <a:pPr algn="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lang="ru-RU" alt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0" name="Text Box 62"/>
            <p:cNvSpPr txBox="1">
              <a:spLocks noChangeArrowheads="1"/>
            </p:cNvSpPr>
            <p:nvPr/>
          </p:nvSpPr>
          <p:spPr bwMode="auto">
            <a:xfrm>
              <a:off x="210" y="1361"/>
              <a:ext cx="1361" cy="182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2000">
                  <a:solidFill>
                    <a:srgbClr val="0F496F"/>
                  </a:solidFill>
                  <a:latin typeface="Century Gothic" panose="020B0502020202020204" pitchFamily="34" charset="0"/>
                </a:defRPr>
              </a:lvl1pPr>
              <a:lvl2pPr marL="742950" indent="-28575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>
                  <a:solidFill>
                    <a:srgbClr val="0F496F"/>
                  </a:solidFill>
                  <a:latin typeface="Century Gothic" panose="020B0502020202020204" pitchFamily="34" charset="0"/>
                </a:defRPr>
              </a:lvl2pPr>
              <a:lvl3pPr marL="11430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600">
                  <a:solidFill>
                    <a:srgbClr val="0F496F"/>
                  </a:solidFill>
                  <a:latin typeface="Century Gothic" panose="020B0502020202020204" pitchFamily="34" charset="0"/>
                </a:defRPr>
              </a:lvl3pPr>
              <a:lvl4pPr marL="16002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4pPr>
              <a:lvl5pPr marL="2057400" indent="-22860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80000"/>
                <a:buFont typeface="Wingdings 3" panose="05040102010807070707" pitchFamily="18" charset="2"/>
                <a:buChar char=""/>
                <a:defRPr sz="1400">
                  <a:solidFill>
                    <a:srgbClr val="0F496F"/>
                  </a:solidFill>
                  <a:latin typeface="Century Gothic" panose="020B0502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ru-RU" altLang="ru-RU" sz="1200" dirty="0" smtClean="0">
                  <a:solidFill>
                    <a:prstClr val="white"/>
                  </a:solidFill>
                  <a:latin typeface="PT Astra Serif" panose="020A0603040505020204" pitchFamily="18" charset="-52"/>
                  <a:ea typeface="PT Astra Serif" panose="020A0603040505020204" pitchFamily="18" charset="-52"/>
                  <a:cs typeface="Times New Roman" panose="02020603050405020304" pitchFamily="18" charset="0"/>
                </a:rPr>
                <a:t>Другие вопросы в области образование 588,9</a:t>
              </a:r>
              <a:endParaRPr lang="ru-RU" altLang="ru-RU" sz="1200" dirty="0">
                <a:solidFill>
                  <a:prstClr val="white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endParaRPr>
            </a:p>
          </p:txBody>
        </p:sp>
      </p:grpSp>
      <p:sp>
        <p:nvSpPr>
          <p:cNvPr id="13" name="Блок-схема: объединение 12"/>
          <p:cNvSpPr/>
          <p:nvPr/>
        </p:nvSpPr>
        <p:spPr>
          <a:xfrm>
            <a:off x="7973552" y="2008290"/>
            <a:ext cx="2371427" cy="196385"/>
          </a:xfrm>
          <a:prstGeom prst="flowChartMerge">
            <a:avLst/>
          </a:prstGeom>
          <a:solidFill>
            <a:srgbClr val="3399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Блок-схема: объединение 61"/>
          <p:cNvSpPr/>
          <p:nvPr/>
        </p:nvSpPr>
        <p:spPr>
          <a:xfrm>
            <a:off x="1751970" y="2008877"/>
            <a:ext cx="2371427" cy="196385"/>
          </a:xfrm>
          <a:prstGeom prst="flowChartMerge">
            <a:avLst/>
          </a:prstGeom>
          <a:solidFill>
            <a:srgbClr val="3399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156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3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3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3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877"/>
            <a:ext cx="12192000" cy="809637"/>
          </a:xfrm>
          <a:prstGeom prst="rect">
            <a:avLst/>
          </a:prstGeom>
          <a:ln>
            <a:solidFill>
              <a:srgbClr val="00B050"/>
            </a:solidFill>
          </a:ln>
          <a:effectLst>
            <a:glow rad="12700">
              <a:schemeClr val="accent1">
                <a:alpha val="40000"/>
              </a:schemeClr>
            </a:glow>
          </a:effectLst>
        </p:spPr>
      </p:pic>
      <p:sp>
        <p:nvSpPr>
          <p:cNvPr id="17" name="Прямоугольник 16"/>
          <p:cNvSpPr/>
          <p:nvPr/>
        </p:nvSpPr>
        <p:spPr>
          <a:xfrm>
            <a:off x="1118472" y="74943"/>
            <a:ext cx="107043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Меры социальной поддержки  жителям</a:t>
            </a:r>
          </a:p>
          <a:p>
            <a:pPr algn="ctr"/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муниципального </a:t>
            </a:r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образования город Тула в </a:t>
            </a:r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202</a:t>
            </a:r>
            <a:r>
              <a:rPr lang="en-US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4</a:t>
            </a:r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-2026 </a:t>
            </a:r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годах 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54154" y="3260834"/>
            <a:ext cx="3295724" cy="109685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При рождении первого ребенка в размере 2500 руб.</a:t>
            </a:r>
            <a:endParaRPr lang="ru-RU" dirty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347401" y="1109853"/>
            <a:ext cx="9051472" cy="848493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п. 1 решения Тульской городской Думы от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30.05.2018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52/1287 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единовременной выплате при рождении ребенка»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200177" y="3255465"/>
            <a:ext cx="3303636" cy="109685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При рождении второго ребенка в размере 2500 руб.</a:t>
            </a:r>
            <a:endParaRPr lang="ru-RU" dirty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3" name="Стрелка влево 2"/>
          <p:cNvSpPr/>
          <p:nvPr/>
        </p:nvSpPr>
        <p:spPr>
          <a:xfrm rot="18516478">
            <a:off x="3165382" y="2270173"/>
            <a:ext cx="1347157" cy="742950"/>
          </a:xfrm>
          <a:prstGeom prst="leftArrow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dirty="0"/>
          </a:p>
        </p:txBody>
      </p:sp>
      <p:sp>
        <p:nvSpPr>
          <p:cNvPr id="14" name="Стрелка влево 13"/>
          <p:cNvSpPr/>
          <p:nvPr/>
        </p:nvSpPr>
        <p:spPr>
          <a:xfrm rot="16200000">
            <a:off x="5450572" y="2192058"/>
            <a:ext cx="845130" cy="742950"/>
          </a:xfrm>
          <a:prstGeom prst="leftArrow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dirty="0"/>
          </a:p>
        </p:txBody>
      </p:sp>
      <p:sp>
        <p:nvSpPr>
          <p:cNvPr id="15" name="Стрелка влево 14"/>
          <p:cNvSpPr/>
          <p:nvPr/>
        </p:nvSpPr>
        <p:spPr>
          <a:xfrm rot="13695885">
            <a:off x="7250553" y="2266418"/>
            <a:ext cx="1370253" cy="742950"/>
          </a:xfrm>
          <a:prstGeom prst="leftArrow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056000" y="3255465"/>
            <a:ext cx="3303636" cy="1096851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При рождении третьего и каждого последующего  ребенка в размере 25000 руб.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1026" name="Picture 2" descr="http://dutsadok.com.ua/clipart/ljudi/83e6d734402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472" y="4451790"/>
            <a:ext cx="1492923" cy="193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openclipart.org/image/2400px/svg_to_png/205568/cyberscooty-two-kids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412" y="4506882"/>
            <a:ext cx="2262853" cy="1839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dou1-glowworm.do.am/2018-5/gvh.j.lij_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2285" y="4725288"/>
            <a:ext cx="2791067" cy="140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Скругленный прямоугольник 17"/>
          <p:cNvSpPr/>
          <p:nvPr/>
        </p:nvSpPr>
        <p:spPr>
          <a:xfrm>
            <a:off x="354154" y="6387840"/>
            <a:ext cx="11468691" cy="27348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О</a:t>
            </a:r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дному </a:t>
            </a:r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из родителей, постоянно  зарегистрированных на территории </a:t>
            </a:r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муниципального образования город </a:t>
            </a:r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Тула</a:t>
            </a:r>
          </a:p>
        </p:txBody>
      </p:sp>
    </p:spTree>
    <p:extLst>
      <p:ext uri="{BB962C8B-B14F-4D97-AF65-F5344CB8AC3E}">
        <p14:creationId xmlns:p14="http://schemas.microsoft.com/office/powerpoint/2010/main" val="339567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37906" y="2399153"/>
            <a:ext cx="632801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dirty="0">
                <a:solidFill>
                  <a:srgbClr val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Исходя из бюджетной обеспеченности муниципальное образование город Тула </a:t>
            </a:r>
            <a:r>
              <a:rPr lang="ru-RU" dirty="0" smtClean="0">
                <a:solidFill>
                  <a:srgbClr val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в планируемом периоде остается плательщиком </a:t>
            </a:r>
            <a:r>
              <a:rPr lang="ru-RU" dirty="0">
                <a:solidFill>
                  <a:srgbClr val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межбюджетных трансфертов в бюджет Тульской </a:t>
            </a:r>
            <a:r>
              <a:rPr lang="ru-RU" dirty="0" smtClean="0">
                <a:solidFill>
                  <a:srgbClr val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области.</a:t>
            </a:r>
          </a:p>
          <a:p>
            <a:pPr algn="just"/>
            <a:r>
              <a:rPr lang="ru-RU" dirty="0" smtClean="0">
                <a:solidFill>
                  <a:srgbClr val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	В </a:t>
            </a:r>
            <a:r>
              <a:rPr lang="ru-RU" dirty="0">
                <a:solidFill>
                  <a:srgbClr val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составе расходов бюджета</a:t>
            </a:r>
            <a:r>
              <a:rPr lang="ru-RU" sz="1200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 </a:t>
            </a:r>
            <a:r>
              <a:rPr lang="ru-RU" dirty="0">
                <a:solidFill>
                  <a:srgbClr val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муниципального образования город Тула на </a:t>
            </a:r>
            <a:r>
              <a:rPr lang="ru-RU" dirty="0" smtClean="0">
                <a:solidFill>
                  <a:srgbClr val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2024 </a:t>
            </a:r>
            <a:r>
              <a:rPr lang="ru-RU" dirty="0">
                <a:solidFill>
                  <a:srgbClr val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год и на плановый период </a:t>
            </a:r>
            <a:r>
              <a:rPr lang="ru-RU" dirty="0" smtClean="0">
                <a:solidFill>
                  <a:srgbClr val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2025 </a:t>
            </a:r>
            <a:r>
              <a:rPr lang="ru-RU" dirty="0">
                <a:solidFill>
                  <a:srgbClr val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и </a:t>
            </a:r>
            <a:r>
              <a:rPr lang="ru-RU" dirty="0" smtClean="0">
                <a:solidFill>
                  <a:srgbClr val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2026 </a:t>
            </a:r>
            <a:r>
              <a:rPr lang="ru-RU" dirty="0">
                <a:solidFill>
                  <a:srgbClr val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годов предусмотрены межбюджетные трансферты в сумме </a:t>
            </a:r>
            <a:r>
              <a:rPr lang="ru-RU" dirty="0" smtClean="0">
                <a:solidFill>
                  <a:srgbClr val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180,1 </a:t>
            </a:r>
            <a:r>
              <a:rPr lang="ru-RU" dirty="0">
                <a:solidFill>
                  <a:srgbClr val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млн. руб., </a:t>
            </a:r>
            <a:r>
              <a:rPr lang="ru-RU" dirty="0" smtClean="0">
                <a:solidFill>
                  <a:srgbClr val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268,9 </a:t>
            </a:r>
            <a:r>
              <a:rPr lang="ru-RU" dirty="0">
                <a:solidFill>
                  <a:srgbClr val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млн. руб., </a:t>
            </a:r>
            <a:r>
              <a:rPr lang="ru-RU" dirty="0" smtClean="0">
                <a:solidFill>
                  <a:srgbClr val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346,0 </a:t>
            </a:r>
            <a:r>
              <a:rPr lang="ru-RU" dirty="0">
                <a:solidFill>
                  <a:srgbClr val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млн. руб. соответственно.</a:t>
            </a:r>
            <a:endParaRPr lang="ru-RU" sz="1200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627"/>
            <a:ext cx="12192000" cy="912823"/>
          </a:xfrm>
          <a:prstGeom prst="rect">
            <a:avLst/>
          </a:prstGeom>
          <a:ln>
            <a:solidFill>
              <a:srgbClr val="00B050"/>
            </a:solidFill>
          </a:ln>
          <a:effectLst>
            <a:glow rad="12700">
              <a:schemeClr val="accent1">
                <a:alpha val="40000"/>
              </a:schemeClr>
            </a:glow>
          </a:effectLst>
        </p:spPr>
      </p:pic>
      <p:sp>
        <p:nvSpPr>
          <p:cNvPr id="6" name="Прямоугольник 5"/>
          <p:cNvSpPr/>
          <p:nvPr/>
        </p:nvSpPr>
        <p:spPr>
          <a:xfrm>
            <a:off x="1985320" y="138992"/>
            <a:ext cx="958060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9705" indent="-226695" algn="ctr"/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Межбюджетные трансферты, перечисляемые в бюджет Тульской области в </a:t>
            </a:r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202</a:t>
            </a:r>
            <a:r>
              <a:rPr lang="en-US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4</a:t>
            </a:r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-202</a:t>
            </a:r>
            <a:r>
              <a:rPr lang="en-US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6</a:t>
            </a:r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 годах</a:t>
            </a:r>
          </a:p>
          <a:p>
            <a:pPr algn="ctr"/>
            <a:r>
              <a:rPr lang="ru-RU" dirty="0">
                <a:ln w="0"/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(решение Тульской городской Думы от 20.12.2023 № 56/1235)</a:t>
            </a:r>
          </a:p>
          <a:p>
            <a:pPr marL="179705" indent="-226695" algn="ctr"/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b="49150"/>
          <a:stretch/>
        </p:blipFill>
        <p:spPr>
          <a:xfrm>
            <a:off x="286303" y="1795673"/>
            <a:ext cx="4483605" cy="4193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879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15"/>
          <p:cNvPicPr preferRelativeResize="0"/>
          <p:nvPr/>
        </p:nvPicPr>
        <p:blipFill rotWithShape="1">
          <a:blip r:embed="rId3">
            <a:alphaModFix/>
          </a:blip>
          <a:srcRect b="97222"/>
          <a:stretch/>
        </p:blipFill>
        <p:spPr>
          <a:xfrm>
            <a:off x="762" y="1"/>
            <a:ext cx="12191239" cy="7751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15"/>
          <p:cNvPicPr preferRelativeResize="0"/>
          <p:nvPr/>
        </p:nvPicPr>
        <p:blipFill rotWithShape="1">
          <a:blip r:embed="rId3">
            <a:alphaModFix/>
          </a:blip>
          <a:srcRect b="97222"/>
          <a:stretch/>
        </p:blipFill>
        <p:spPr>
          <a:xfrm>
            <a:off x="382" y="6464301"/>
            <a:ext cx="12191239" cy="39370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15"/>
          <p:cNvSpPr/>
          <p:nvPr/>
        </p:nvSpPr>
        <p:spPr>
          <a:xfrm>
            <a:off x="2842380" y="180621"/>
            <a:ext cx="6276593" cy="4206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algn="ctr"/>
            <a:endParaRPr sz="2133" b="1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13" name="Google Shape;113;p15"/>
          <p:cNvSpPr txBox="1">
            <a:spLocks noGrp="1"/>
          </p:cNvSpPr>
          <p:nvPr>
            <p:ph type="sldNum" idx="12"/>
          </p:nvPr>
        </p:nvSpPr>
        <p:spPr>
          <a:xfrm>
            <a:off x="11455020" y="6464300"/>
            <a:ext cx="736219" cy="365125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33" tIns="45700" rIns="91433" bIns="45700" rtlCol="0" anchor="ctr" anchorCtr="0">
            <a:noAutofit/>
          </a:bodyPr>
          <a:lstStyle/>
          <a:p>
            <a:endParaRPr sz="1867" b="1" dirty="0">
              <a:solidFill>
                <a:schemeClr val="bg1"/>
              </a:solidFill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27202047"/>
              </p:ext>
            </p:extLst>
          </p:nvPr>
        </p:nvGraphicFramePr>
        <p:xfrm>
          <a:off x="155275" y="1708030"/>
          <a:ext cx="6590582" cy="4624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TextBox 1"/>
          <p:cNvSpPr txBox="1">
            <a:spLocks noChangeArrowheads="1"/>
          </p:cNvSpPr>
          <p:nvPr/>
        </p:nvSpPr>
        <p:spPr bwMode="auto">
          <a:xfrm>
            <a:off x="7216628" y="4762314"/>
            <a:ext cx="1489510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sz="1067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Вид объекта-аналога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="" xmlns:a16="http://schemas.microsoft.com/office/drawing/2014/main" id="{319CAEF6-3CFF-4F4F-804C-878F877003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845742"/>
            <a:ext cx="1556917" cy="845996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1742395" y="869178"/>
            <a:ext cx="39871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Планируемое финансирование </a:t>
            </a:r>
            <a:br>
              <a:rPr lang="ru-RU" sz="1600" b="1" dirty="0">
                <a:latin typeface="PT Astra Serif" panose="020A0603040505020204" pitchFamily="18" charset="-52"/>
                <a:ea typeface="PT Astra Serif" panose="020A0603040505020204" pitchFamily="18" charset="-52"/>
              </a:rPr>
            </a:br>
            <a:r>
              <a:rPr lang="ru-RU" sz="1600" b="1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по мероприятию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616540" y="703271"/>
            <a:ext cx="3540585" cy="615553"/>
          </a:xfrm>
          <a:prstGeom prst="rect">
            <a:avLst/>
          </a:prstGeom>
          <a:noFill/>
        </p:spPr>
        <p:txBody>
          <a:bodyPr wrap="none" lIns="121920" tIns="60960" rIns="121920" bIns="60960">
            <a:spAutoFit/>
          </a:bodyPr>
          <a:lstStyle/>
          <a:p>
            <a:pPr algn="ctr"/>
            <a:r>
              <a:rPr lang="ru-RU" sz="1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</a:rPr>
              <a:t>Школа на 1100 мест в 1-ом </a:t>
            </a:r>
          </a:p>
          <a:p>
            <a:pPr algn="ctr"/>
            <a:r>
              <a:rPr lang="ru-RU" sz="1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</a:rPr>
              <a:t>Юго-Восточном микрорайоне г. Тулы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450295" y="3766344"/>
            <a:ext cx="4180633" cy="369332"/>
          </a:xfrm>
          <a:prstGeom prst="rect">
            <a:avLst/>
          </a:prstGeom>
          <a:noFill/>
        </p:spPr>
        <p:txBody>
          <a:bodyPr wrap="none" lIns="121920" tIns="60960" rIns="121920" bIns="60960">
            <a:spAutoFit/>
          </a:bodyPr>
          <a:lstStyle/>
          <a:p>
            <a:pPr algn="ctr"/>
            <a:r>
              <a:rPr lang="ru-RU" sz="1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</a:rPr>
              <a:t>Школа на 600 мест в ЖК «Новая Голландия»</a:t>
            </a:r>
          </a:p>
        </p:txBody>
      </p:sp>
      <p:pic>
        <p:nvPicPr>
          <p:cNvPr id="1026" name="Рисунок 2" descr="image00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615" y="4073407"/>
            <a:ext cx="4723515" cy="2340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http://tsan-tula.ru/upload/iblock/011/011ec9341ac4894ec55dbc1227afa3e1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27" r="15154" b="28371"/>
          <a:stretch/>
        </p:blipFill>
        <p:spPr bwMode="auto">
          <a:xfrm>
            <a:off x="7283805" y="1290155"/>
            <a:ext cx="4404528" cy="2556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67406" y="-55800"/>
            <a:ext cx="12326814" cy="842824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3253153" y="-56681"/>
            <a:ext cx="92026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Мероприятие: «Участие в реализации регионального проекта «Современная школа»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67406" y="6448323"/>
            <a:ext cx="12326814" cy="425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812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15"/>
          <p:cNvPicPr preferRelativeResize="0"/>
          <p:nvPr/>
        </p:nvPicPr>
        <p:blipFill rotWithShape="1">
          <a:blip r:embed="rId3">
            <a:alphaModFix/>
          </a:blip>
          <a:srcRect b="97222"/>
          <a:stretch/>
        </p:blipFill>
        <p:spPr>
          <a:xfrm>
            <a:off x="-1" y="-17833"/>
            <a:ext cx="12191239" cy="7751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15"/>
          <p:cNvPicPr preferRelativeResize="0"/>
          <p:nvPr/>
        </p:nvPicPr>
        <p:blipFill rotWithShape="1">
          <a:blip r:embed="rId3">
            <a:alphaModFix/>
          </a:blip>
          <a:srcRect b="97222"/>
          <a:stretch/>
        </p:blipFill>
        <p:spPr>
          <a:xfrm>
            <a:off x="382" y="6464301"/>
            <a:ext cx="12191239" cy="39370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15"/>
          <p:cNvSpPr/>
          <p:nvPr/>
        </p:nvSpPr>
        <p:spPr>
          <a:xfrm>
            <a:off x="2842380" y="180621"/>
            <a:ext cx="6276593" cy="4206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algn="ctr"/>
            <a:endParaRPr sz="2133" b="1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13" name="Google Shape;113;p15"/>
          <p:cNvSpPr txBox="1">
            <a:spLocks noGrp="1"/>
          </p:cNvSpPr>
          <p:nvPr>
            <p:ph type="sldNum" idx="12"/>
          </p:nvPr>
        </p:nvSpPr>
        <p:spPr>
          <a:xfrm>
            <a:off x="11455020" y="6464300"/>
            <a:ext cx="736219" cy="365125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33" tIns="45700" rIns="91433" bIns="45700" rtlCol="0" anchor="ctr" anchorCtr="0">
            <a:noAutofit/>
          </a:bodyPr>
          <a:lstStyle/>
          <a:p>
            <a:endParaRPr sz="1867" b="1" dirty="0">
              <a:solidFill>
                <a:schemeClr val="bg1"/>
              </a:solidFill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954169990"/>
              </p:ext>
            </p:extLst>
          </p:nvPr>
        </p:nvGraphicFramePr>
        <p:xfrm>
          <a:off x="345057" y="1725283"/>
          <a:ext cx="4416724" cy="45277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TextBox 1"/>
          <p:cNvSpPr txBox="1">
            <a:spLocks noChangeArrowheads="1"/>
          </p:cNvSpPr>
          <p:nvPr/>
        </p:nvSpPr>
        <p:spPr bwMode="auto">
          <a:xfrm>
            <a:off x="8870386" y="6137439"/>
            <a:ext cx="1489510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sz="1067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Вид объекта-аналога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334943" y="692797"/>
            <a:ext cx="688697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b="1" dirty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  <a:sym typeface="Times New Roman"/>
              </a:rPr>
              <a:t>Строительство автодорожного мостового перехода через р. </a:t>
            </a:r>
            <a:r>
              <a:rPr lang="ru-RU" sz="1600" b="1" dirty="0" err="1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  <a:sym typeface="Times New Roman"/>
              </a:rPr>
              <a:t>Упу</a:t>
            </a:r>
            <a:endParaRPr lang="ru-RU" sz="1600" b="1" dirty="0"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pic>
        <p:nvPicPr>
          <p:cNvPr id="21" name="Рисунок 20">
            <a:extLst>
              <a:ext uri="{FF2B5EF4-FFF2-40B4-BE49-F238E27FC236}">
                <a16:creationId xmlns="" xmlns:a16="http://schemas.microsoft.com/office/drawing/2014/main" id="{319CAEF6-3CFF-4F4F-804C-878F877003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883202"/>
            <a:ext cx="1556917" cy="845996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1112415" y="1159177"/>
            <a:ext cx="39871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Планируемое финансирование по мероприятию</a:t>
            </a:r>
          </a:p>
        </p:txBody>
      </p:sp>
      <p:pic>
        <p:nvPicPr>
          <p:cNvPr id="16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0796" y="1036194"/>
            <a:ext cx="3370109" cy="2550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 descr="C:\Users\DergunovSA\Desktop\xyvjf6b8xxq.jpg"/>
          <p:cNvPicPr/>
          <p:nvPr/>
        </p:nvPicPr>
        <p:blipFill rotWithShape="1">
          <a:blip r:embed="rId7"/>
          <a:srcRect l="14715"/>
          <a:stretch/>
        </p:blipFill>
        <p:spPr>
          <a:xfrm>
            <a:off x="5334943" y="4029075"/>
            <a:ext cx="6433380" cy="2406651"/>
          </a:xfrm>
          <a:prstGeom prst="rect">
            <a:avLst/>
          </a:prstGeom>
          <a:ln w="0">
            <a:noFill/>
          </a:ln>
        </p:spPr>
      </p:pic>
      <p:sp>
        <p:nvSpPr>
          <p:cNvPr id="18" name="Прямоугольник 17"/>
          <p:cNvSpPr/>
          <p:nvPr/>
        </p:nvSpPr>
        <p:spPr>
          <a:xfrm>
            <a:off x="5614470" y="3528375"/>
            <a:ext cx="6327924" cy="54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67" b="1" dirty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  <a:sym typeface="Times New Roman"/>
              </a:rPr>
              <a:t>Строительство цеха механического обезвоженного осадка и вспомогательных сооружений</a:t>
            </a:r>
            <a:endParaRPr lang="ru-RU" sz="1467" b="1" dirty="0"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30434" y="1036195"/>
            <a:ext cx="3407061" cy="255012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30686" y="-30698"/>
            <a:ext cx="12252607" cy="78800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10"/>
          <a:srcRect l="18386"/>
          <a:stretch/>
        </p:blipFill>
        <p:spPr>
          <a:xfrm>
            <a:off x="-1" y="6448415"/>
            <a:ext cx="12221921" cy="430067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2170884" y="-48127"/>
            <a:ext cx="100203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Мероприятие: «Участие в реализации регионального проекта «Реализация мероприятий в рамках инфраструктурных проектов Тульской области»</a:t>
            </a:r>
          </a:p>
        </p:txBody>
      </p:sp>
    </p:spTree>
    <p:extLst>
      <p:ext uri="{BB962C8B-B14F-4D97-AF65-F5344CB8AC3E}">
        <p14:creationId xmlns:p14="http://schemas.microsoft.com/office/powerpoint/2010/main" val="3759577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77732" y="1828618"/>
            <a:ext cx="10878084" cy="797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i="1" u="sng" dirty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i="1" dirty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– это совокупность мер, направленных на достижение единой цели, задач и ожидаемого результата, определение и реализацию которых осуществляет </a:t>
            </a:r>
            <a:r>
              <a:rPr lang="ru-RU" i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ответственный исполнитель муниципальной программы </a:t>
            </a:r>
            <a:r>
              <a:rPr lang="ru-RU" i="1" dirty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в соответствии с возложенными на него функциями.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56958" y="3756466"/>
            <a:ext cx="108780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6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Бюджет муниципального образования город Тула на </a:t>
            </a:r>
            <a:r>
              <a:rPr lang="ru-RU" sz="16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202</a:t>
            </a:r>
            <a:r>
              <a:rPr lang="en-US" sz="16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4</a:t>
            </a:r>
            <a:r>
              <a:rPr lang="ru-RU" sz="16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год и на плановый период </a:t>
            </a:r>
            <a:r>
              <a:rPr lang="ru-RU" sz="16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202</a:t>
            </a:r>
            <a:r>
              <a:rPr lang="en-US" sz="16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5</a:t>
            </a:r>
            <a:r>
              <a:rPr lang="ru-RU" sz="16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и </a:t>
            </a:r>
            <a:r>
              <a:rPr lang="ru-RU" sz="16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202</a:t>
            </a:r>
            <a:r>
              <a:rPr lang="en-US" sz="16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6</a:t>
            </a:r>
            <a:r>
              <a:rPr lang="ru-RU" sz="16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годов сформирован на основе </a:t>
            </a:r>
            <a:r>
              <a:rPr lang="ru-RU" sz="16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26 </a:t>
            </a:r>
            <a:r>
              <a:rPr lang="ru-RU" sz="16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муниципальных программ. </a:t>
            </a:r>
          </a:p>
          <a:p>
            <a:pPr algn="just"/>
            <a:r>
              <a:rPr lang="ru-RU" sz="16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	</a:t>
            </a:r>
          </a:p>
          <a:p>
            <a:pPr algn="just"/>
            <a:r>
              <a:rPr lang="ru-RU" sz="16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	Все муниципальные программы муниципального образования город Тула аккумулируют </a:t>
            </a:r>
            <a:r>
              <a:rPr lang="ru-RU" sz="16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порядка </a:t>
            </a:r>
            <a:r>
              <a:rPr lang="ru-RU" sz="16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90% всех расходов.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875"/>
            <a:ext cx="12192000" cy="971850"/>
          </a:xfrm>
          <a:prstGeom prst="rect">
            <a:avLst/>
          </a:prstGeom>
          <a:ln>
            <a:solidFill>
              <a:srgbClr val="00B050"/>
            </a:solidFill>
          </a:ln>
          <a:effectLst>
            <a:glow rad="12700">
              <a:schemeClr val="accent1">
                <a:alpha val="40000"/>
              </a:schemeClr>
            </a:glow>
          </a:effectLst>
        </p:spPr>
      </p:pic>
      <p:sp>
        <p:nvSpPr>
          <p:cNvPr id="10" name="Прямоугольник 9"/>
          <p:cNvSpPr/>
          <p:nvPr/>
        </p:nvSpPr>
        <p:spPr>
          <a:xfrm>
            <a:off x="382771" y="257307"/>
            <a:ext cx="111730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Муниципальные программы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9310" y="5353473"/>
            <a:ext cx="2783388" cy="152047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 flipV="1">
            <a:off x="7102443" y="5360693"/>
            <a:ext cx="2435958" cy="152047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24993" y="5353472"/>
            <a:ext cx="3977450" cy="152845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354595"/>
            <a:ext cx="3124993" cy="1503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835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5994238"/>
              </p:ext>
            </p:extLst>
          </p:nvPr>
        </p:nvGraphicFramePr>
        <p:xfrm>
          <a:off x="-11135" y="884873"/>
          <a:ext cx="12192002" cy="59731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6030"/>
                <a:gridCol w="7850846"/>
                <a:gridCol w="698483"/>
                <a:gridCol w="740262"/>
                <a:gridCol w="766298"/>
                <a:gridCol w="886045"/>
                <a:gridCol w="764038"/>
              </a:tblGrid>
              <a:tr h="687047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4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Наименование программы</a:t>
                      </a:r>
                      <a:endParaRPr lang="ru-RU" sz="14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2022 год </a:t>
                      </a: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(факт)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2023 год </a:t>
                      </a: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(план)</a:t>
                      </a:r>
                      <a:endParaRPr lang="ru-RU" sz="1200" b="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2024 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год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2025</a:t>
                      </a:r>
                    </a:p>
                    <a:p>
                      <a:pPr algn="ctr"/>
                      <a:r>
                        <a:rPr lang="ru-RU" sz="12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год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2026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год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</a:txBody>
                  <a:tcPr/>
                </a:tc>
              </a:tr>
              <a:tr h="495655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</a:t>
                      </a:r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Муниципальная программа "Развитие образования" </a:t>
                      </a:r>
                    </a:p>
                    <a:p>
                      <a:r>
                        <a:rPr lang="ru-RU" sz="13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9 643,2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11 309,8</a:t>
                      </a:r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2 164,0</a:t>
                      </a:r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942,0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3 604,1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</a:tr>
              <a:tr h="512400"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Удельный вес в общем объеме</a:t>
                      </a:r>
                      <a:r>
                        <a:rPr lang="ru-RU" sz="13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расходов</a:t>
                      </a:r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42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,8%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43,</a:t>
                      </a:r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,7%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51,2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4,0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911975"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Цель муниципальной программы: </a:t>
                      </a:r>
                    </a:p>
                    <a:p>
                      <a:pPr algn="just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Рост доступности и качества дошкольного, общего и дополнительного образования на территории муниципального образования город Тула в соответствии с меняющимися запросами населения и перспективными задачами развития общества и экономики.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Задачи муниципальной программы:</a:t>
                      </a:r>
                    </a:p>
                    <a:p>
                      <a:pPr algn="just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1. Обеспечение прав граждан на доступное и качественное дошкольное образование.</a:t>
                      </a:r>
                    </a:p>
                    <a:p>
                      <a:pPr algn="just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2. Обеспечение прав граждан на доступное и качественное   общее образование для обучающихся в соответствии с требованиями инновационной экономики и запросами граждан, развитие муниципальной системы образования как сферы социализации детей. </a:t>
                      </a:r>
                    </a:p>
                    <a:p>
                      <a:pPr algn="just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3. Обеспечение прав граждан на доступное и качественное дополнительное образование. </a:t>
                      </a:r>
                    </a:p>
                    <a:p>
                      <a:pPr algn="just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4. Обеспечение детей муниципальных образовательных учреждений организованными формами отдыха, оздоровления и занятости в каникулярный период.</a:t>
                      </a:r>
                    </a:p>
                    <a:p>
                      <a:pPr algn="just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5. Обеспечение реализации муниципальной программы муниципального образования город Тула «Развитие образования».</a:t>
                      </a:r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697015">
                <a:tc>
                  <a:txBody>
                    <a:bodyPr/>
                    <a:lstStyle/>
                    <a:p>
                      <a:pPr algn="ctr"/>
                      <a:endParaRPr lang="ru-RU" sz="1300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</a:t>
                      </a:r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Муниципальная программа  "Развитие культуры и туризма"</a:t>
                      </a:r>
                    </a:p>
                    <a:p>
                      <a:r>
                        <a:rPr lang="ru-RU" sz="13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927,2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1 313,6</a:t>
                      </a:r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151,6</a:t>
                      </a:r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207,6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1 2</a:t>
                      </a:r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63</a:t>
                      </a:r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</a:tr>
              <a:tr h="669035">
                <a:tc>
                  <a:txBody>
                    <a:bodyPr/>
                    <a:lstStyle/>
                    <a:p>
                      <a:pPr algn="ctr"/>
                      <a:endParaRPr lang="ru-RU" sz="13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Удельный вес в общем объеме</a:t>
                      </a:r>
                      <a:r>
                        <a:rPr lang="ru-RU" sz="13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расходов</a:t>
                      </a:r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4,1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5,0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4,</a:t>
                      </a:r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4,8%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5,</a:t>
                      </a:r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485"/>
            <a:ext cx="12192000" cy="815096"/>
          </a:xfrm>
          <a:prstGeom prst="rect">
            <a:avLst/>
          </a:prstGeom>
          <a:ln>
            <a:solidFill>
              <a:srgbClr val="00B050"/>
            </a:solidFill>
          </a:ln>
          <a:effectLst>
            <a:glow rad="12700">
              <a:schemeClr val="accent1">
                <a:alpha val="40000"/>
              </a:schemeClr>
            </a:glow>
          </a:effectLst>
        </p:spPr>
      </p:pic>
      <p:sp>
        <p:nvSpPr>
          <p:cNvPr id="9" name="Прямоугольник 8"/>
          <p:cNvSpPr/>
          <p:nvPr/>
        </p:nvSpPr>
        <p:spPr>
          <a:xfrm>
            <a:off x="1515291" y="14877"/>
            <a:ext cx="109466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Перечень и объем бюджетных ассигнований на реализацию муниципальных программ города Тулы                на </a:t>
            </a:r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2024-2026 </a:t>
            </a:r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годы </a:t>
            </a:r>
            <a:r>
              <a:rPr lang="ru-RU" dirty="0">
                <a:ln w="0"/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(решение Тульской городской Думы от 20.12.2023 № 56/1235)</a:t>
            </a:r>
          </a:p>
          <a:p>
            <a:pPr algn="ctr"/>
            <a:endParaRPr lang="ru-RU" dirty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244071" y="522196"/>
            <a:ext cx="10220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(млн. руб.)</a:t>
            </a:r>
            <a:endParaRPr lang="ru-RU" sz="1400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88133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4809112"/>
              </p:ext>
            </p:extLst>
          </p:nvPr>
        </p:nvGraphicFramePr>
        <p:xfrm>
          <a:off x="0" y="101600"/>
          <a:ext cx="12192000" cy="67563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6030"/>
                <a:gridCol w="7936673"/>
                <a:gridCol w="718765"/>
                <a:gridCol w="718765"/>
                <a:gridCol w="769382"/>
                <a:gridCol w="789629"/>
                <a:gridCol w="772756"/>
              </a:tblGrid>
              <a:tr h="702108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4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Наименование программы</a:t>
                      </a:r>
                      <a:endParaRPr lang="ru-RU" sz="14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2022 год </a:t>
                      </a: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(факт)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2023 год </a:t>
                      </a: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(план)</a:t>
                      </a:r>
                      <a:endParaRPr lang="ru-RU" sz="1200" b="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2024 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год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2025</a:t>
                      </a:r>
                    </a:p>
                    <a:p>
                      <a:pPr algn="ctr"/>
                      <a:r>
                        <a:rPr lang="ru-RU" sz="12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год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2026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год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</a:txBody>
                  <a:tcPr/>
                </a:tc>
              </a:tr>
              <a:tr h="1705120">
                <a:tc>
                  <a:txBody>
                    <a:bodyPr/>
                    <a:lstStyle/>
                    <a:p>
                      <a:pPr algn="ctr"/>
                      <a:endParaRPr lang="ru-RU" sz="13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Цель муниципальной программы: </a:t>
                      </a:r>
                    </a:p>
                    <a:p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Обеспечение граждан доступными и качественными услугами в сфере культуры и событийного туризма.</a:t>
                      </a:r>
                    </a:p>
                    <a:p>
                      <a:r>
                        <a:rPr lang="ru-RU" sz="13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Задачи муниципальной программы:</a:t>
                      </a:r>
                    </a:p>
                    <a:p>
                      <a:pPr algn="just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1. Создание условий для организации досуга, развитие событийного туризма и обеспечение жителей муниципального образования город Тула услугами муниципальных учреждений культуры.</a:t>
                      </a:r>
                    </a:p>
                    <a:p>
                      <a:pPr algn="just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2. Совершенствование системы дополнительного образования в сфере культуры.</a:t>
                      </a:r>
                    </a:p>
                    <a:p>
                      <a:pPr algn="just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3. Обеспечение условий для реализации муниципальной программы муниципального образования город Тула «Развитие культуры». </a:t>
                      </a:r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63630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</a:t>
                      </a:r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Муниципальная программа "Развитие физической культуры и спорта"</a:t>
                      </a:r>
                    </a:p>
                    <a:p>
                      <a:r>
                        <a:rPr lang="ru-RU" sz="13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300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542,0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668,1</a:t>
                      </a:r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714,3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732,2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51</a:t>
                      </a:r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17620">
                <a:tc>
                  <a:txBody>
                    <a:bodyPr/>
                    <a:lstStyle/>
                    <a:p>
                      <a:pPr algn="ctr"/>
                      <a:endParaRPr lang="ru-RU" sz="13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Удельный вес в общем объеме</a:t>
                      </a:r>
                      <a:r>
                        <a:rPr lang="ru-RU" sz="13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расходов</a:t>
                      </a:r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2,</a:t>
                      </a:r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2,6%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2,</a:t>
                      </a:r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2,9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3,0%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1905723">
                <a:tc>
                  <a:txBody>
                    <a:bodyPr/>
                    <a:lstStyle/>
                    <a:p>
                      <a:pPr algn="ctr"/>
                      <a:endParaRPr lang="ru-RU" sz="13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Цель муниципальной программы: </a:t>
                      </a:r>
                    </a:p>
                    <a:p>
                      <a:pPr algn="just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Создание условий, обеспечивающих возможность  и доступность различным категориям  и возрастным группам населения для регулярных занятий  физической  культурой  и спортом, повышение  качества  предоставления муниципальных услуг в сфере физической культуры и спорта.</a:t>
                      </a:r>
                    </a:p>
                    <a:p>
                      <a:r>
                        <a:rPr lang="ru-RU" sz="13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Задачи муниципальной программы:</a:t>
                      </a:r>
                    </a:p>
                    <a:p>
                      <a:pPr algn="just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1. Создание  условий для развития физической культуры и массового спорта на территории муниципального образования город Тула.</a:t>
                      </a:r>
                    </a:p>
                    <a:p>
                      <a:pPr algn="just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2. Обеспечение условий для реализации муниципальной программы муниципального образования город Тула «Развитие физической культуры и спорта».</a:t>
                      </a:r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1081025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4</a:t>
                      </a:r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Муниципальная программа "Обеспечение доступным, комфортным жильем отдельных категорий граждан муниципального образования город Тула"</a:t>
                      </a:r>
                    </a:p>
                    <a:p>
                      <a:r>
                        <a:rPr lang="ru-RU" sz="13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120,9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206,9</a:t>
                      </a:r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425,0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393,9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378,3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481173"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Удельный вес в общем объеме</a:t>
                      </a:r>
                      <a:r>
                        <a:rPr lang="ru-RU" sz="13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расходов</a:t>
                      </a:r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0,5%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1,5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25299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0646283"/>
              </p:ext>
            </p:extLst>
          </p:nvPr>
        </p:nvGraphicFramePr>
        <p:xfrm>
          <a:off x="1511591" y="3328508"/>
          <a:ext cx="9474200" cy="328561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60800"/>
                <a:gridCol w="561340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Начальник </a:t>
                      </a:r>
                      <a:r>
                        <a:rPr lang="ru-RU" sz="1800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финансового управления администрации города Тулы</a:t>
                      </a:r>
                      <a:endParaRPr lang="ru-RU" sz="11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err="1" smtClean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Чубуева</a:t>
                      </a:r>
                      <a:r>
                        <a:rPr lang="ru-RU" sz="1800" kern="1200" dirty="0" smtClean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Элеонора Робертовна</a:t>
                      </a:r>
                      <a:endParaRPr lang="ru-RU" sz="11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Адрес</a:t>
                      </a:r>
                      <a:endParaRPr lang="ru-RU" sz="11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300041, г. Тула, пр. Ленина, д. 2</a:t>
                      </a:r>
                      <a:endParaRPr lang="ru-RU" sz="11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  <a:tr h="2203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Телефон</a:t>
                      </a:r>
                      <a:endParaRPr lang="ru-RU" sz="11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8(4872) 55-60-65</a:t>
                      </a:r>
                      <a:endParaRPr lang="ru-RU" sz="11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Адрес электронной почты</a:t>
                      </a:r>
                      <a:endParaRPr lang="ru-RU" sz="11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u="sng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  <a:hlinkClick r:id="rId2"/>
                        </a:rPr>
                        <a:t>tula</a:t>
                      </a:r>
                      <a:r>
                        <a:rPr lang="ru-RU" sz="1800" u="sng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  <a:hlinkClick r:id="rId2"/>
                        </a:rPr>
                        <a:t>.</a:t>
                      </a:r>
                      <a:r>
                        <a:rPr lang="en-US" sz="1800" u="sng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  <a:hlinkClick r:id="rId2"/>
                        </a:rPr>
                        <a:t>fo</a:t>
                      </a:r>
                      <a:r>
                        <a:rPr lang="ru-RU" sz="1800" u="sng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  <a:hlinkClick r:id="rId2"/>
                        </a:rPr>
                        <a:t>@</a:t>
                      </a:r>
                      <a:r>
                        <a:rPr lang="en-US" sz="1800" u="sng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  <a:hlinkClick r:id="rId2"/>
                        </a:rPr>
                        <a:t>tularegion</a:t>
                      </a:r>
                      <a:r>
                        <a:rPr lang="ru-RU" sz="1800" u="sng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  <a:hlinkClick r:id="rId2"/>
                        </a:rPr>
                        <a:t>.</a:t>
                      </a:r>
                      <a:r>
                        <a:rPr lang="en-US" sz="1800" u="sng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  <a:hlinkClick r:id="rId2"/>
                        </a:rPr>
                        <a:t>ru</a:t>
                      </a:r>
                      <a:endParaRPr lang="ru-RU" sz="11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Режим работы</a:t>
                      </a:r>
                      <a:endParaRPr lang="ru-RU" sz="11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пн. </a:t>
                      </a:r>
                      <a:r>
                        <a:rPr lang="ru-RU" sz="1800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- чт. с 9-00 часов до 18-00 часов</a:t>
                      </a:r>
                      <a:endParaRPr lang="ru-RU" sz="11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пт. с 9-00 часов до 17-00 часов</a:t>
                      </a:r>
                      <a:endParaRPr lang="ru-RU" sz="11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Выходные дни –суббота, воскресенье</a:t>
                      </a:r>
                      <a:endParaRPr lang="ru-RU" sz="11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Личный прием граждан</a:t>
                      </a:r>
                      <a:endParaRPr lang="ru-RU" sz="18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Каждый третий</a:t>
                      </a:r>
                      <a:r>
                        <a:rPr lang="ru-RU" sz="1800" baseline="0" dirty="0" smtClean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четверг месяца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с 15-00 часов до 17-00 часов</a:t>
                      </a:r>
                    </a:p>
                  </a:txBody>
                  <a:tcPr marL="68580" marR="68580" marT="9525" marB="0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085063" y="285709"/>
            <a:ext cx="74371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Контактная информация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081767" y="1245048"/>
            <a:ext cx="5793189" cy="368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Финансовое управление администрации города Тулы</a:t>
            </a:r>
            <a:endParaRPr lang="ru-RU" sz="1100" dirty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591" y="809461"/>
            <a:ext cx="1801368" cy="2121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546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6187793"/>
              </p:ext>
            </p:extLst>
          </p:nvPr>
        </p:nvGraphicFramePr>
        <p:xfrm>
          <a:off x="1" y="-94816"/>
          <a:ext cx="12191999" cy="70772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9557"/>
                <a:gridCol w="7990702"/>
                <a:gridCol w="733168"/>
                <a:gridCol w="726675"/>
                <a:gridCol w="754706"/>
                <a:gridCol w="778046"/>
                <a:gridCol w="739145"/>
              </a:tblGrid>
              <a:tr h="671806">
                <a:tc>
                  <a:txBody>
                    <a:bodyPr/>
                    <a:lstStyle/>
                    <a:p>
                      <a:pPr algn="ctr"/>
                      <a:endParaRPr lang="ru-RU" sz="14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4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Наименование программы</a:t>
                      </a:r>
                      <a:endParaRPr lang="ru-RU" sz="14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2022 год </a:t>
                      </a: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(факт)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2023 год </a:t>
                      </a: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(план)</a:t>
                      </a:r>
                      <a:endParaRPr lang="ru-RU" sz="1200" b="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2024 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год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2025</a:t>
                      </a:r>
                    </a:p>
                    <a:p>
                      <a:pPr algn="ctr"/>
                      <a:r>
                        <a:rPr lang="ru-RU" sz="12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год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2026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год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</a:txBody>
                  <a:tcPr/>
                </a:tc>
              </a:tr>
              <a:tr h="2457092"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Цель муниципальной программы: </a:t>
                      </a:r>
                    </a:p>
                    <a:p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Обеспечение доступным и комфортным жильем отдельных категорий граждан муниципального образования город Тула.</a:t>
                      </a:r>
                    </a:p>
                    <a:p>
                      <a:r>
                        <a:rPr lang="ru-RU" sz="13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Задачи муниципальной программы:</a:t>
                      </a:r>
                    </a:p>
                    <a:p>
                      <a:pPr algn="just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1. Обеспечение жилыми помещениями малоимущих граждан, признанных нуждающимися в жилых помещениях в установленном порядке, и граждан, проживающих в домах, признанных непригодными для проживания.</a:t>
                      </a:r>
                    </a:p>
                    <a:p>
                      <a:pPr algn="just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2. Выкуп жилых помещений у собственников при изъятии земельных участков под аварийными многоквартирными домами.</a:t>
                      </a:r>
                    </a:p>
                    <a:p>
                      <a:pPr algn="just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3. Обеспечение жильем отдельных категорий граждан в целях реализации полномочий органов местного самоуправления.</a:t>
                      </a:r>
                    </a:p>
                    <a:p>
                      <a:pPr algn="just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4. Переселение граждан, проживающих в аварийном жилом фонде.</a:t>
                      </a:r>
                    </a:p>
                    <a:p>
                      <a:pPr algn="just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5. Поддержка в решении жилищной проблемы молодых семей, признанных в установленном порядке нуждающимися в улучшении жилищных условий.</a:t>
                      </a:r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840013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5</a:t>
                      </a:r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Муниципальная программа  "Развитие транспорта и повышение безопасности дорожного движения в муниципальном образовании город Тула на 2020-2026 годы"</a:t>
                      </a:r>
                    </a:p>
                    <a:p>
                      <a:r>
                        <a:rPr lang="ru-RU" sz="13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2 150,2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927,0</a:t>
                      </a:r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3 399,1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2 313,9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2 341,1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83547"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Удельный вес в общем объеме</a:t>
                      </a:r>
                      <a:r>
                        <a:rPr lang="ru-RU" sz="13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расходов</a:t>
                      </a:r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9,5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1,2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11,9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9,2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9,3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1130555"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Цели муниципальной программы: </a:t>
                      </a:r>
                    </a:p>
                    <a:p>
                      <a:pPr algn="just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1. Создание условий для предоставления транспортных услуг населению и организация транспортного обслуживания населения в границах муниципального образования город Тула.</a:t>
                      </a:r>
                    </a:p>
                    <a:p>
                      <a:pPr algn="just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2. Реализация полномочий органов местного самоуправления в сфере дорожной деятельности и обеспечения безопасности дорожного движения в границах муниципального образования город Тула.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1164034"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Задачи муниципальной программы:</a:t>
                      </a:r>
                    </a:p>
                    <a:p>
                      <a:pPr algn="just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1. Обеспечение транспортного обслуживания населения муниципального образования город Тула.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2. Обеспечение безопасности дорожного движения посредством совершенствования улично-дорожной сети.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3.Обеспечение реализации муниципальной программы муниципального образования города Тула «Развитие транспорта и повышение безопасности дорожного движения в муниципальном образовании город Тула».</a:t>
                      </a:r>
                    </a:p>
                    <a:p>
                      <a:pPr algn="just"/>
                      <a:endParaRPr lang="ru-RU" sz="1300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969227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3120814"/>
              </p:ext>
            </p:extLst>
          </p:nvPr>
        </p:nvGraphicFramePr>
        <p:xfrm>
          <a:off x="0" y="-113316"/>
          <a:ext cx="12192000" cy="69713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076"/>
                <a:gridCol w="8073710"/>
                <a:gridCol w="713527"/>
                <a:gridCol w="713527"/>
                <a:gridCol w="752305"/>
                <a:gridCol w="736794"/>
                <a:gridCol w="760061"/>
              </a:tblGrid>
              <a:tr h="649585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4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Наименование программы</a:t>
                      </a:r>
                      <a:endParaRPr lang="ru-RU" sz="14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2022 год </a:t>
                      </a: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(факт)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2023 год </a:t>
                      </a: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(план)</a:t>
                      </a:r>
                      <a:endParaRPr lang="ru-RU" sz="1200" b="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2024 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год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2025</a:t>
                      </a:r>
                    </a:p>
                    <a:p>
                      <a:pPr algn="ctr"/>
                      <a:r>
                        <a:rPr lang="ru-RU" sz="12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год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2026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год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</a:txBody>
                  <a:tcPr/>
                </a:tc>
              </a:tr>
              <a:tr h="78603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Муниципальная программа "Энергосбережение и повышение энергетической эффективности в муниципальном образовании город Тула"</a:t>
                      </a:r>
                    </a:p>
                    <a:p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2,7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34,1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8,5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6,6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3,4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95989"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Удельный вес в общем объеме</a:t>
                      </a:r>
                      <a:r>
                        <a:rPr lang="ru-RU" sz="12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расходов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0,01%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03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03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1206371"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Цель муниципальной программы: </a:t>
                      </a:r>
                    </a:p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Повышение эффективности использования энергетических ресурсов в муниципальном образовании город Тула.</a:t>
                      </a:r>
                    </a:p>
                    <a:p>
                      <a:pPr algn="just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Задачи муниципальной программы:</a:t>
                      </a:r>
                    </a:p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1. Обеспечение энергосбережения в муниципальных учреждениях муниципального образования город Тула.</a:t>
                      </a:r>
                    </a:p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2. Сокращение на территории муниципального образования город Тула количества бесхозяйных объектов недвижимого имущества, используемых для передачи энергетических ресурсов (включая газоснабжение, тепло и электроснабжение).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677149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7</a:t>
                      </a:r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Муниципальная программа "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Поддержка и развитие социально ориентированных некоммерческих организаций и территориального общественного самоуправления в муниципальном образовании город Тула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"</a:t>
                      </a:r>
                    </a:p>
                    <a:p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16,4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20,9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20,</a:t>
                      </a:r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20,</a:t>
                      </a:r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,0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93860"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Удельный вес в общем объеме</a:t>
                      </a:r>
                      <a:r>
                        <a:rPr lang="ru-RU" sz="12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расходов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0,1%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0,1%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0,1%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0,1%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0,1%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062327"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Цель муниципальной программы: </a:t>
                      </a:r>
                    </a:p>
                    <a:p>
                      <a:pPr algn="just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Развитие института территориальных общественных самоуправлений, социально ориентированных некоммерческих организаций, вовлечение большего количества жителей муниципального образования город Тула в деятельность местного самоуправления.</a:t>
                      </a:r>
                    </a:p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Задачи муниципальной программы:</a:t>
                      </a:r>
                    </a:p>
                    <a:p>
                      <a:pPr algn="just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1. Повышение эффективности взаимодействия администрации города Тулы, социально ориентированных некоммерческих организаций и территориальных общественных самоуправлений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посредством информированности населения о деятельности органов местного самоуправления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algn="just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2. Реализация механизма муниципальной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поддержки социально ориентированных некоммерческих организаций и территориальных общественных самоуправлений на конкурсной основе с целью широкого использования интеллектуального, научного, культурного потенциала жителей муниципального образования город Тула для решения вопросов местного значения.</a:t>
                      </a:r>
                    </a:p>
                    <a:p>
                      <a:pPr algn="just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3. Создание условий для развития территориальных общественных самоуправлений для решения вопросов местного значения.</a:t>
                      </a:r>
                    </a:p>
                    <a:p>
                      <a:pPr algn="just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4. Повышение активности деятельности социально ориентированных некоммерческих организаций и территориальных общественных самоуправлений посредством создания условий для ведения их деятельности.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127670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1784168"/>
              </p:ext>
            </p:extLst>
          </p:nvPr>
        </p:nvGraphicFramePr>
        <p:xfrm>
          <a:off x="0" y="77638"/>
          <a:ext cx="12192000" cy="6823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076"/>
                <a:gridCol w="8073710"/>
                <a:gridCol w="713527"/>
                <a:gridCol w="713527"/>
                <a:gridCol w="752305"/>
                <a:gridCol w="736794"/>
                <a:gridCol w="760061"/>
              </a:tblGrid>
              <a:tr h="679546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4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Наименование программы</a:t>
                      </a:r>
                      <a:endParaRPr lang="ru-RU" sz="14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2022 год </a:t>
                      </a: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(факт)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2023 год </a:t>
                      </a: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(план)</a:t>
                      </a:r>
                      <a:endParaRPr lang="ru-RU" sz="1200" b="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2024 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год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2025</a:t>
                      </a:r>
                    </a:p>
                    <a:p>
                      <a:pPr algn="ctr"/>
                      <a:r>
                        <a:rPr lang="ru-RU" sz="12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год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2026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год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</a:txBody>
                  <a:tcPr/>
                </a:tc>
              </a:tr>
              <a:tr h="679546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8</a:t>
                      </a:r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Муниципальная программа "Развитие муниципальной службы в администрации муниципального образования город Тула"</a:t>
                      </a:r>
                    </a:p>
                    <a:p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1,5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1,8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1,8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1,8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86920"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Удельный вес в общем объеме</a:t>
                      </a:r>
                      <a:r>
                        <a:rPr lang="ru-RU" sz="12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расходов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0,001%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0,01%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0,01%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0,01%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0,01%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265154"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Цель муниципальной программы: </a:t>
                      </a:r>
                    </a:p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Обеспечение профессионального развития муниципальных служащих и повышение кадрового потенциала администрации города Тулы. Совершенствование организации муниципальной службы  в администрации муниципального образования город Тула.</a:t>
                      </a:r>
                    </a:p>
                    <a:p>
                      <a:pPr algn="just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Задачи муниципальной программы:</a:t>
                      </a:r>
                    </a:p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1. Внедрение эффективных технологий кадровой работы, направленных на подбор квалифицированных кадров для  муниципальной службы, оценку эффективности деятельности муниципальных служащих, повышение их профессиональной  компетентности, создание условий для результативной профессиональной  служебной деятельности и должностного (служебного) роста.</a:t>
                      </a:r>
                    </a:p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2. Реализация современных программ дополнительного профессионального и высшего образования.</a:t>
                      </a:r>
                    </a:p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3. Привлечение на муниципальную службу квалифицированных специалистов, укрепление кадрового потенциала. </a:t>
                      </a:r>
                    </a:p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4.</a:t>
                      </a:r>
                      <a:r>
                        <a:rPr lang="ru-RU" sz="12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Осуществление мер противодействия и профилактики коррупционных проявлений на муниципальной службе.</a:t>
                      </a:r>
                      <a:endParaRPr lang="ru-RU" sz="1200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679546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9</a:t>
                      </a:r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Муниципальная программа "Развитие и поддержка субъектов малого и среднего предпринимательства муниципального образования город Тула"</a:t>
                      </a:r>
                    </a:p>
                    <a:p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2,</a:t>
                      </a:r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2,</a:t>
                      </a:r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2,</a:t>
                      </a:r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2,</a:t>
                      </a:r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86920"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Удельный вес в общем объеме</a:t>
                      </a:r>
                      <a:r>
                        <a:rPr lang="ru-RU" sz="12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расходов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0,01%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0,01%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0,01%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0,01%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0,01%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1902730"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Цель муниципальной программы: </a:t>
                      </a:r>
                    </a:p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Формирование благоприятных условий для устойчивого развития субъектов малого и среднего предпринимательства и осуществления их деятельности, способствующих созданию новых рабочих мест, развитию реального сектора экономики, пополнению бюджета муниципального образования город Тула.</a:t>
                      </a:r>
                    </a:p>
                    <a:p>
                      <a:pPr algn="just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Задачи муниципальной программы:</a:t>
                      </a:r>
                    </a:p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1. Развитие инфраструктуры, информационной и консультационной, имущественной составляющих поддержки малого и среднего предпринимательства, популяризация положительного опыта деятельности субъектов малого и среднего предпринимательства.</a:t>
                      </a:r>
                    </a:p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2. Разработка и внедрение комплексных мероприятий в сфере поддержки малых и средних предприятий муниципального образования город Тула.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38186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1205717"/>
              </p:ext>
            </p:extLst>
          </p:nvPr>
        </p:nvGraphicFramePr>
        <p:xfrm>
          <a:off x="0" y="0"/>
          <a:ext cx="12192000" cy="68579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1319"/>
                <a:gridCol w="8000177"/>
                <a:gridCol w="713527"/>
                <a:gridCol w="713527"/>
                <a:gridCol w="752305"/>
                <a:gridCol w="783900"/>
                <a:gridCol w="767245"/>
              </a:tblGrid>
              <a:tr h="694445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4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Наименование программы</a:t>
                      </a:r>
                      <a:endParaRPr lang="ru-RU" sz="14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2022 год </a:t>
                      </a: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(факт)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2023 год </a:t>
                      </a: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(план)</a:t>
                      </a:r>
                      <a:endParaRPr lang="ru-RU" sz="1200" b="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2024 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год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2025</a:t>
                      </a:r>
                    </a:p>
                    <a:p>
                      <a:pPr algn="ctr"/>
                      <a:r>
                        <a:rPr lang="ru-RU" sz="12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год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</a:txBody>
                  <a:tcPr/>
                </a:tc>
              </a:tr>
              <a:tr h="862592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10</a:t>
                      </a:r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Муниципальная программа "Комплексное благоустройство муниципального образования город Тула"</a:t>
                      </a:r>
                    </a:p>
                    <a:p>
                      <a:r>
                        <a:rPr lang="ru-RU" sz="13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300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2 537,4</a:t>
                      </a:r>
                      <a:endParaRPr lang="ru-RU" sz="13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en-US" sz="13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929,9</a:t>
                      </a:r>
                      <a:endParaRPr lang="ru-RU" sz="13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en-US" sz="13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869,3</a:t>
                      </a:r>
                      <a:endParaRPr lang="ru-RU" sz="13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en-US" sz="13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890,9</a:t>
                      </a:r>
                      <a:endParaRPr lang="ru-RU" sz="13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en-US" sz="13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964,2</a:t>
                      </a:r>
                      <a:endParaRPr lang="ru-RU" sz="13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61740"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Удельный вес в общем объеме</a:t>
                      </a:r>
                      <a:r>
                        <a:rPr lang="ru-RU" sz="13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расходов</a:t>
                      </a:r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1,3</a:t>
                      </a:r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11,2</a:t>
                      </a:r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1,4</a:t>
                      </a:r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3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r>
                        <a:rPr lang="ru-RU" sz="13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3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109486"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3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Цель муниципальной программы: </a:t>
                      </a:r>
                    </a:p>
                    <a:p>
                      <a:pPr algn="just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Создание комфортной, благоприятной среды для проживания и отдыха населения муниципального образования город Тула.</a:t>
                      </a:r>
                    </a:p>
                    <a:p>
                      <a:pPr algn="just"/>
                      <a:r>
                        <a:rPr lang="ru-RU" sz="13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Задачи муниципальной программы:</a:t>
                      </a:r>
                    </a:p>
                    <a:p>
                      <a:pPr algn="just"/>
                      <a:r>
                        <a:rPr lang="ru-RU" sz="125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1. Обеспечение благоустройства и поддержания санитарного порядка на территории муниципального образования город Тула. </a:t>
                      </a:r>
                    </a:p>
                    <a:p>
                      <a:pPr algn="just"/>
                      <a:r>
                        <a:rPr lang="ru-RU" sz="125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2. Создание гармоничных и благоприятных условий проживания жителей за счет совершенствования внешнего благоустройства в соответствии с социальными и экономическими потребностями населения города Тулы. </a:t>
                      </a:r>
                    </a:p>
                    <a:p>
                      <a:pPr algn="just"/>
                      <a:r>
                        <a:rPr lang="ru-RU" sz="125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3. Обеспечение реализации муниципальной программы муниципального образования город Тула «Комплексное благоустройство муниципального образования город Тула».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980450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11</a:t>
                      </a:r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Муниципальная программа "Управление муниципальным имуществом муниципального образования город Тула"</a:t>
                      </a:r>
                    </a:p>
                    <a:p>
                      <a:pPr algn="l"/>
                      <a:r>
                        <a:rPr lang="ru-RU" sz="13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249,5</a:t>
                      </a:r>
                      <a:endParaRPr lang="ru-RU" sz="13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3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23,5</a:t>
                      </a:r>
                      <a:endParaRPr lang="ru-RU" sz="13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140,5</a:t>
                      </a:r>
                      <a:endParaRPr lang="ru-RU" sz="13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3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52,5</a:t>
                      </a:r>
                      <a:endParaRPr lang="ru-RU" sz="13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151,1</a:t>
                      </a:r>
                      <a:endParaRPr lang="ru-RU" sz="13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10790"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Удельный вес в общем объеме</a:t>
                      </a:r>
                      <a:r>
                        <a:rPr lang="ru-RU" sz="13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расходов</a:t>
                      </a:r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0,9</a:t>
                      </a:r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r>
                        <a:rPr lang="ru-RU" sz="13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3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1538496"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3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Цель муниципальной программы: </a:t>
                      </a:r>
                    </a:p>
                    <a:p>
                      <a:pPr algn="just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Формирование и реализация единой политики в сфере повышения эффективности управления муниципальным имуществом и земельными ресурсами муниципального образования город Тула.</a:t>
                      </a:r>
                    </a:p>
                    <a:p>
                      <a:pPr algn="just"/>
                      <a:r>
                        <a:rPr lang="ru-RU" sz="13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Задачи муниципальной программы:</a:t>
                      </a:r>
                    </a:p>
                    <a:p>
                      <a:pPr algn="just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1. Повышение эффективности в управлении и распоряжении муниципальным имуществом.</a:t>
                      </a:r>
                    </a:p>
                    <a:p>
                      <a:pPr algn="just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2. Обеспечение реализации муниципальной программы муниципального образования город Тула «Управление муниципальным имуществом муниципального образования город Тула».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978748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8553066"/>
              </p:ext>
            </p:extLst>
          </p:nvPr>
        </p:nvGraphicFramePr>
        <p:xfrm>
          <a:off x="8626" y="-18978"/>
          <a:ext cx="12192001" cy="2941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077"/>
                <a:gridCol w="8019420"/>
                <a:gridCol w="713527"/>
                <a:gridCol w="713527"/>
                <a:gridCol w="752305"/>
                <a:gridCol w="774838"/>
                <a:gridCol w="776307"/>
              </a:tblGrid>
              <a:tr h="332324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4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Наименование программы</a:t>
                      </a:r>
                      <a:endParaRPr lang="ru-RU" sz="14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2022 год </a:t>
                      </a: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(факт)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2023 год </a:t>
                      </a: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(план)</a:t>
                      </a:r>
                      <a:endParaRPr lang="ru-RU" sz="1200" b="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2024 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год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2025</a:t>
                      </a:r>
                    </a:p>
                    <a:p>
                      <a:pPr algn="ctr"/>
                      <a:r>
                        <a:rPr lang="ru-RU" sz="12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год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2026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год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</a:txBody>
                  <a:tcPr/>
                </a:tc>
              </a:tr>
              <a:tr h="347637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12</a:t>
                      </a:r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Муниципальная программа "Управление муниципальными финансами"</a:t>
                      </a:r>
                    </a:p>
                    <a:p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200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321,0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447,0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873,6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1 124,0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1331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,5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43840"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Удельный вес в общем объеме</a:t>
                      </a:r>
                      <a:r>
                        <a:rPr lang="ru-RU" sz="12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расходов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3,1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4,4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5,3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1412144"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Цель муниципальной программы: 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Обеспечение долгосрочной сбалансированности и устойчивости бюджета муниципального образования город Тула, повышение качества управления муниципальными финансами.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Задачи муниципальной программы: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1. Организация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планирования и исполнения бюджета, повышение качества управления муниципальными финансами, эффективности и прозрачности использования бюджетных средств.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2. Обеспечение реализации муниципальной программы муниципального образования город Тула «Управление муниципальными финансами».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4171573"/>
              </p:ext>
            </p:extLst>
          </p:nvPr>
        </p:nvGraphicFramePr>
        <p:xfrm>
          <a:off x="8626" y="3040452"/>
          <a:ext cx="12192001" cy="38175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077"/>
                <a:gridCol w="8019420"/>
                <a:gridCol w="713527"/>
                <a:gridCol w="713527"/>
                <a:gridCol w="752305"/>
                <a:gridCol w="774838"/>
                <a:gridCol w="776307"/>
              </a:tblGrid>
              <a:tr h="662498"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13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Муниципальная программа "</a:t>
                      </a: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Обеспечение общественной безопасности, профилактика правонарушений, террористических и экстремистских проявлений на территории муниципального образования город Тула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" </a:t>
                      </a:r>
                    </a:p>
                    <a:p>
                      <a:pPr algn="l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32,3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0,9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67,4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40,4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40,4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24999"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Удельный вес в общем объеме</a:t>
                      </a:r>
                      <a:r>
                        <a:rPr lang="ru-RU" sz="12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расходов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0,1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0,2%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0,2%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0,2%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0,2%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1798209"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Цель муниципальной программы: 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Совершенствование системы профилактики правонарушений на территории муниципального образования город Тула, участие в профилактике терроризма и экстремизма, а также в минимизации и (или) ликвидации их последствий.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Задачи муниципальной программы: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1. Реализация мер по профилактике правонарушений, терроризма и экстремизма, а также минимизации и (или) ликвидации их последствий на территории муниципального образования город Тула.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2. Совершенствование работы по предупреждению и профилактике преступлений и правонарушений, совершаемых на улицах и других общественных местах (в том числе, развитие правоохранительного сегмента АПК «Безопасный город»).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662498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14</a:t>
                      </a:r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Муниципальная программа "Комплексные меры противодействия злоупотреблению наркотиками и их незаконному обороту в муниципальном  образовании  город  Тула"</a:t>
                      </a:r>
                    </a:p>
                    <a:p>
                      <a:pPr algn="l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200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0,4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b="1" dirty="0" smtClean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69344"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Удельный вес в общем объеме</a:t>
                      </a:r>
                      <a:r>
                        <a:rPr lang="ru-RU" sz="12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расходов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0,001%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773222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7405883"/>
              </p:ext>
            </p:extLst>
          </p:nvPr>
        </p:nvGraphicFramePr>
        <p:xfrm>
          <a:off x="0" y="0"/>
          <a:ext cx="12192001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7795"/>
                <a:gridCol w="7999213"/>
                <a:gridCol w="713527"/>
                <a:gridCol w="713527"/>
                <a:gridCol w="775573"/>
                <a:gridCol w="760061"/>
                <a:gridCol w="752305"/>
              </a:tblGrid>
              <a:tr h="657097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4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Наименование программы</a:t>
                      </a:r>
                      <a:endParaRPr lang="ru-RU" sz="14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2022 год </a:t>
                      </a: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(факт)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2023 год </a:t>
                      </a: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(план)</a:t>
                      </a:r>
                      <a:endParaRPr lang="ru-RU" sz="1200" b="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2024 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год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2025</a:t>
                      </a:r>
                    </a:p>
                    <a:p>
                      <a:pPr algn="ctr"/>
                      <a:r>
                        <a:rPr lang="ru-RU" sz="12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год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2026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год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</a:txBody>
                  <a:tcPr/>
                </a:tc>
              </a:tr>
              <a:tr h="2162731"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Цель муниципальной программы: 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Снижение уровня незаконного употребления наркотических и других </a:t>
                      </a:r>
                      <a:r>
                        <a:rPr lang="ru-RU" sz="1200" dirty="0" err="1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психоактивных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веществ, психотропных и (или) одурманивающих веществ, алкогольной и спиртосодержащей продукции, пива и напитков, изготавливаемых на его основе, на территории муниципального образования город Тула.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Задачи муниципальной программы: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1. Реализация мероприятий, в том числе в рамках межведомственного взаимодействия по выявлению,            предупреждению и противодействию злоупотреблению наркотиками и их независимому обороту.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2. Повышение эффективности противодействия и профилактики незаконного употребления наркотиков и других </a:t>
                      </a:r>
                      <a:r>
                        <a:rPr lang="ru-RU" sz="1200" dirty="0" err="1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психоактивных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веществ среди подростков и молодежи.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3. Пропаганда здорового образа жизни, привлечение подростков  и молодежи к различным культурно-массовым, спортивным мероприятиям, наглядно пропагандирующим активный и здоровый образ жизни.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673399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15</a:t>
                      </a:r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Муниципальная программа "Реализация проекта "Народный бюджет" в муниципальном образовании город Тула" 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200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269,5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170,7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,0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,0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97258"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Удельный вес в общем объеме</a:t>
                      </a:r>
                      <a:r>
                        <a:rPr lang="ru-RU" sz="12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расходов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0,7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0,0%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0,0%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1578745"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Цель муниципальной программы: 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Реализация социально значимых проектов, на территории муниципального образования город Тула, путем привлечения граждан и организаций к деятельности органов местного самоуправления в решении проблем местного значения.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Задачи муниципальной программы: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Привлечение населения муниципального образования город Тула к активному участию в выявлении и определении степени приоритетности проблем местного значения, в подготовке, реализации, контроле качества и в приемке работ, выполняемых в рамках программы, а также в последующем содержании и обеспечении сохранности объектов.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744385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16</a:t>
                      </a:r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Муниципальная программа "Благоустройство территории, поддержание жизнедеятельности и удовлетворение потребностей жителей Центрального территориального округа муниципального образования город Тула"</a:t>
                      </a:r>
                      <a:r>
                        <a:rPr lang="ru-RU" sz="12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200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62,3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78,7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82,9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3,1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5,2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744385"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Удельный вес в общем объеме</a:t>
                      </a:r>
                      <a:r>
                        <a:rPr lang="ru-RU" sz="12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расходов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0,3%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0,3%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357721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5312359"/>
              </p:ext>
            </p:extLst>
          </p:nvPr>
        </p:nvGraphicFramePr>
        <p:xfrm>
          <a:off x="1" y="-90410"/>
          <a:ext cx="12191999" cy="69484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6031"/>
                <a:gridCol w="8035173"/>
                <a:gridCol w="706220"/>
                <a:gridCol w="706220"/>
                <a:gridCol w="768306"/>
                <a:gridCol w="752785"/>
                <a:gridCol w="737264"/>
              </a:tblGrid>
              <a:tr h="654833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4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Наименование программы</a:t>
                      </a:r>
                      <a:endParaRPr lang="ru-RU" sz="14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2022 год </a:t>
                      </a: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(факт)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2023 год </a:t>
                      </a: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(план)</a:t>
                      </a:r>
                      <a:endParaRPr lang="ru-RU" sz="1200" b="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2024 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год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2025</a:t>
                      </a:r>
                    </a:p>
                    <a:p>
                      <a:pPr algn="ctr"/>
                      <a:r>
                        <a:rPr lang="ru-RU" sz="12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год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</a:txBody>
                  <a:tcPr/>
                </a:tc>
              </a:tr>
              <a:tr h="2627129"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Цель муниципальной программы: 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Обеспечение благоустройства, жизнедеятельности и удовлетворение потребностей жителей на территории Центрального территориального округа муниципального образования город Тула.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Задачи муниципальной программы: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1. Выполнение комплекса работ по техническому и санитарному содержанию объектов благоустройства на территории Центрального территориального округа муниципального образования город Тула.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2. Ликвидация (снос) аварийного жилищного фонда и нежилых строений на территории Центрального  территориального округа муниципального образования город Тула.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3. Организация и проведение мероприятий для жителей Центрального территориального округа муниципального образования город Тула.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4. Создание условий для реализации муниципальной программы муниципального образования город Тула «Благоустройство территории, поддержание жизнедеятельности и удовлетворение потребностей жителей Центрального территориального округа муниципального образования город Тула».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735290">
                <a:tc>
                  <a:txBody>
                    <a:bodyPr/>
                    <a:lstStyle/>
                    <a:p>
                      <a:pPr algn="ctr"/>
                      <a:r>
                        <a:rPr lang="ru-RU" sz="125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17</a:t>
                      </a:r>
                      <a:endParaRPr lang="ru-RU" sz="125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Муниципальная программа "Благоустройство территории, поддержание жизнедеятельности и удовлетворение потребностей жителей Привокзального территориального округа муниципального образования город Тула"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200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64,6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85,5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97,7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99,9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99,5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96234">
                <a:tc>
                  <a:txBody>
                    <a:bodyPr/>
                    <a:lstStyle/>
                    <a:p>
                      <a:pPr algn="ctr"/>
                      <a:endParaRPr lang="ru-RU" sz="125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Удельный вес в общем объеме</a:t>
                      </a:r>
                      <a:r>
                        <a:rPr lang="ru-RU" sz="12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расходов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0,3%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0,3%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0,3%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0,4%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0,4%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634924"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Цель муниципальной программы: </a:t>
                      </a:r>
                    </a:p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Обеспечение благоустройства, жизнедеятельности и удовлетворение потребностей жителей на территории Привокзального территориального округа муниципального образования город Тула.</a:t>
                      </a:r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Задачи муниципальной программы:</a:t>
                      </a:r>
                    </a:p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1. Выполнение комплекса работ по техническому и санитарному содержанию объектов благоустройства на территории Привокзального территориального округа муниципального образования город Тула.</a:t>
                      </a:r>
                    </a:p>
                    <a:p>
                      <a:pPr algn="just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2. Ликвидация (снос) аварийного жилищного фонда и нежилых строений на территории Привокзального территориального округа муниципального образования город Тула. </a:t>
                      </a:r>
                    </a:p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3. Организация и проведение мероприятий для населения Привокзального территориального округа муниципального образования город Тула.</a:t>
                      </a:r>
                    </a:p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4. Создание условий для реализации муниципальной программы муниципального образования город Тула «Благоустройство территории, поддержание жизнедеятельности и удовлетворение потребностей жителей Привокзального территориального округа муниципального образования город Тула».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109122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2010641"/>
              </p:ext>
            </p:extLst>
          </p:nvPr>
        </p:nvGraphicFramePr>
        <p:xfrm>
          <a:off x="1" y="0"/>
          <a:ext cx="12191999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9556"/>
                <a:gridCol w="8043383"/>
                <a:gridCol w="727805"/>
                <a:gridCol w="727805"/>
                <a:gridCol w="743949"/>
                <a:gridCol w="743623"/>
                <a:gridCol w="735878"/>
              </a:tblGrid>
              <a:tr h="781179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4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Наименование программы</a:t>
                      </a:r>
                      <a:endParaRPr lang="ru-RU" sz="14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2022 год </a:t>
                      </a: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(факт)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2023 год </a:t>
                      </a: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(план)</a:t>
                      </a:r>
                      <a:endParaRPr lang="ru-RU" sz="1200" b="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2024 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год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2025</a:t>
                      </a:r>
                    </a:p>
                    <a:p>
                      <a:pPr algn="ctr"/>
                      <a:r>
                        <a:rPr lang="ru-RU" sz="12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год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2026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год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</a:txBody>
                  <a:tcPr/>
                </a:tc>
              </a:tr>
              <a:tr h="943925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18</a:t>
                      </a:r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Муниципальная программа "Благоустройство территории, поддержание жизнедеятельности и удовлетворение потребностей жителей Советского территориального округа муниципального образования город Тула"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200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53,3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44,3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,9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58,6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60,9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22853"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Удельный вес в общем объеме</a:t>
                      </a:r>
                      <a:r>
                        <a:rPr lang="ru-RU" sz="12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расходов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0,2%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0,2%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0,2%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0,2%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0,2%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797062"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Цель муниципальной программы: </a:t>
                      </a:r>
                    </a:p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Обеспечение благоустройства, жизнедеятельности и удовлетворение потребностей жителей на территории Советского территориального округа муниципального образования город Тула.</a:t>
                      </a:r>
                    </a:p>
                    <a:p>
                      <a:pPr algn="just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Задачи муниципальной программы:</a:t>
                      </a:r>
                    </a:p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1. Выполнение комплекса работ по техническому и санитарному содержанию объектов благоустройства на территории Советского территориального округа муниципального образования город Тула.</a:t>
                      </a:r>
                    </a:p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2. Ликвидация (снос) аварийного жилищного фонда и нежилых строений на территории Советского территориального округа муниципального образования город Тула.</a:t>
                      </a:r>
                    </a:p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3. Организация и проведение мероприятий для жителей Советского территориального округа муниципального образования город Тула.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4. Создание условий для реализации муниципальной программы муниципального образования город Тула «Благоустройство территории, поддержание жизнедеятельности и удовлетворение потребностей жителей Советского территориального округа муниципального образования город Тула».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943925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19</a:t>
                      </a:r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Муниципальная программа "Благоустройство территории, поддержание жизнедеятельности и удовлетворение потребностей жителей Зареченского территориального округа муниципального образования город Тула"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200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78,7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7,5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95,2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99</a:t>
                      </a:r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,0</a:t>
                      </a:r>
                    </a:p>
                    <a:p>
                      <a:pPr algn="ctr"/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101,9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37267"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Удельный вес в общем объеме</a:t>
                      </a:r>
                      <a:r>
                        <a:rPr lang="ru-RU" sz="12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расходов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0,3%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0,3%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0,4%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0,4%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731789"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Цель муниципальной программы: </a:t>
                      </a:r>
                    </a:p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Обеспечение благоустройства, жизнедеятельности и удовлетворение потребностей жителей Зареченского территориального округа муниципального образования город Тула.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426270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1712884"/>
              </p:ext>
            </p:extLst>
          </p:nvPr>
        </p:nvGraphicFramePr>
        <p:xfrm>
          <a:off x="0" y="0"/>
          <a:ext cx="12192001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7795"/>
                <a:gridCol w="7819861"/>
                <a:gridCol w="778869"/>
                <a:gridCol w="778869"/>
                <a:gridCol w="748023"/>
                <a:gridCol w="809715"/>
                <a:gridCol w="778869"/>
              </a:tblGrid>
              <a:tr h="674557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4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Наименование программы</a:t>
                      </a:r>
                      <a:endParaRPr lang="ru-RU" sz="14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2022 год </a:t>
                      </a: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(факт)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2023 год </a:t>
                      </a: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(план)</a:t>
                      </a:r>
                      <a:endParaRPr lang="ru-RU" sz="1200" b="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2024 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год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2025</a:t>
                      </a:r>
                    </a:p>
                    <a:p>
                      <a:pPr algn="ctr"/>
                      <a:r>
                        <a:rPr lang="ru-RU" sz="12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год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2026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год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</a:txBody>
                  <a:tcPr/>
                </a:tc>
              </a:tr>
              <a:tr h="2184281"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Задачи муниципальной программы:</a:t>
                      </a:r>
                    </a:p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1. Выполнение комплекса работ по техническому и санитарному содержанию объектов благоустройства на территории Зареченского территориального округа муниципального образования город Тула.</a:t>
                      </a:r>
                    </a:p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2. Ликвидация (снос) аварийного жилищного фонда и нежилых строений на территории Зареченского территориального округа муниципального образования город Тула.</a:t>
                      </a:r>
                    </a:p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3. Организация и проведение мероприятий для жителей Зареченского территориального округа муниципального образования город Тула.</a:t>
                      </a:r>
                    </a:p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4. Создание условий для реализации муниципальной программы муниципального образования город Тула «Благоустройство территории, поддержание жизнедеятельности и удовлетворение потребностей жителей Зареченского территориального округа муниципального образования город Тула».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931532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</a:t>
                      </a:r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Муниципальная программа "Благоустройство территории, поддержание жизнедеятельности и удовлетворение потребностей жителей Пролетарского территориального округа муниципального образования город Тула"</a:t>
                      </a:r>
                    </a:p>
                    <a:p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200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54,0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74</a:t>
                      </a:r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,8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83,7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86,9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89,9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05157">
                <a:tc>
                  <a:txBody>
                    <a:bodyPr/>
                    <a:lstStyle/>
                    <a:p>
                      <a:pPr algn="ctr"/>
                      <a:endParaRPr lang="ru-RU" sz="125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Удельный вес в общем объеме</a:t>
                      </a:r>
                      <a:r>
                        <a:rPr lang="ru-RU" sz="12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расходов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0,2%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0,3%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0,3%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0,4%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762473"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Цель муниципальной программы: </a:t>
                      </a:r>
                    </a:p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Обеспечение благоустройства, жизнедеятельности и удовлетворение потребностей жителей на территории Пролетарского территориального округа муниципального образования город Тула.</a:t>
                      </a:r>
                    </a:p>
                    <a:p>
                      <a:pPr algn="just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Задачи муниципальной программы:</a:t>
                      </a:r>
                    </a:p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1. Выполнение комплекса работ по техническому и санитарному содержанию объектов благоустройства на территории Пролетарского территориального округа муниципального образования город Тула.</a:t>
                      </a:r>
                    </a:p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2. Ликвидация (снос) аварийного жилищного фонда и нежилых строений на территории  Пролетарского территориального округа муниципального образования город Тула.</a:t>
                      </a:r>
                    </a:p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3. Организация и проведение мероприятий для жителей Пролетарского территориального округа муниципального образования город Тула.</a:t>
                      </a:r>
                    </a:p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4. Создание условий для реализации муниципальной программы муниципального образования город Тула «Благоустройство территории, поддержание жизнедеятельности и удовлетворение потребностей жителей Привокзального территориального округа муниципального образования город Тула».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380380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5583591"/>
              </p:ext>
            </p:extLst>
          </p:nvPr>
        </p:nvGraphicFramePr>
        <p:xfrm>
          <a:off x="0" y="0"/>
          <a:ext cx="12192000" cy="29647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9261"/>
                <a:gridCol w="7970500"/>
                <a:gridCol w="728111"/>
                <a:gridCol w="728111"/>
                <a:gridCol w="782333"/>
                <a:gridCol w="759095"/>
                <a:gridCol w="774589"/>
              </a:tblGrid>
              <a:tr h="743675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4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Наименование программы</a:t>
                      </a:r>
                      <a:endParaRPr lang="ru-RU" sz="14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2022 год </a:t>
                      </a: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(факт)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2023 год </a:t>
                      </a: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(план)</a:t>
                      </a:r>
                      <a:endParaRPr lang="ru-RU" sz="1200" b="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2024 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год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2025</a:t>
                      </a:r>
                    </a:p>
                    <a:p>
                      <a:pPr algn="ctr"/>
                      <a:r>
                        <a:rPr lang="ru-RU" sz="12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год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2026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год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</a:txBody>
                  <a:tcPr/>
                </a:tc>
              </a:tr>
              <a:tr h="671128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21</a:t>
                      </a:r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Муниципальная программа "Повышение качества жилищного фонда и создание комфортных условий для проживания населения муниципального образования город Тула" </a:t>
                      </a:r>
                    </a:p>
                    <a:p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200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290,6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509,4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491,1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373,7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295,4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03606"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Удельный вес в общем объеме</a:t>
                      </a:r>
                      <a:r>
                        <a:rPr lang="ru-RU" sz="12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расходов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1,5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1,2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1246381"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Цель муниципальной программы: </a:t>
                      </a:r>
                    </a:p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Создание комфортных условий проживания населения и улучшение качества жилищно-коммунального обслуживания в муниципальном образовании  город Тула.</a:t>
                      </a:r>
                    </a:p>
                    <a:p>
                      <a:pPr algn="just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Задачи муниципальной программы:</a:t>
                      </a:r>
                    </a:p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Обеспечение жизнедеятельности, повышение качества жилищного фонда, приведение коммунальных сетей в нормативное состояние.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9867011"/>
              </p:ext>
            </p:extLst>
          </p:nvPr>
        </p:nvGraphicFramePr>
        <p:xfrm>
          <a:off x="0" y="2964790"/>
          <a:ext cx="12192001" cy="38932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4500"/>
                <a:gridCol w="7988301"/>
                <a:gridCol w="723900"/>
                <a:gridCol w="723900"/>
                <a:gridCol w="792243"/>
                <a:gridCol w="757157"/>
                <a:gridCol w="762000"/>
              </a:tblGrid>
              <a:tr h="77129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300" b="0" kern="1200" dirty="0" smtClean="0">
                          <a:solidFill>
                            <a:schemeClr val="dk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22</a:t>
                      </a:r>
                      <a:endParaRPr lang="ru-RU" sz="1300" b="0" kern="1200" dirty="0">
                        <a:solidFill>
                          <a:schemeClr val="dk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Муниципальная программа "Защита населения и объектов от чрезвычайных ситуаций природного и техногенного характера, обеспечение мероприятий по гражданской обороне на территории муниципального образования город Тула"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200" b="1" kern="1200" dirty="0" smtClean="0">
                        <a:solidFill>
                          <a:schemeClr val="dk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marL="0" algn="ctr" defTabSz="914400" rtl="0" eaLnBrk="1" latinLnBrk="0" hangingPunct="1"/>
                      <a:endParaRPr lang="ru-RU" sz="1200" b="1" kern="1200" dirty="0" smtClean="0">
                        <a:solidFill>
                          <a:schemeClr val="dk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142,1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200" b="1" kern="1200" dirty="0" smtClean="0">
                        <a:solidFill>
                          <a:schemeClr val="dk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marL="0" algn="ctr" defTabSz="914400" rtl="0" eaLnBrk="1" latinLnBrk="0" hangingPunct="1"/>
                      <a:endParaRPr lang="ru-RU" sz="1200" b="1" kern="1200" dirty="0" smtClean="0">
                        <a:solidFill>
                          <a:schemeClr val="dk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sz="1200" b="1" kern="1200" dirty="0" smtClean="0">
                          <a:solidFill>
                            <a:schemeClr val="dk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166,1</a:t>
                      </a:r>
                      <a:endParaRPr lang="ru-RU" sz="1200" b="1" kern="1200" dirty="0" smtClean="0">
                        <a:solidFill>
                          <a:schemeClr val="dk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200" b="1" kern="1200" dirty="0" smtClean="0">
                        <a:solidFill>
                          <a:schemeClr val="dk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marL="0" algn="ctr" defTabSz="914400" rtl="0" eaLnBrk="1" latinLnBrk="0" hangingPunct="1"/>
                      <a:endParaRPr lang="ru-RU" sz="1200" b="1" kern="1200" dirty="0" smtClean="0">
                        <a:solidFill>
                          <a:schemeClr val="dk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en-US" sz="1200" b="1" kern="1200" dirty="0" smtClean="0">
                          <a:solidFill>
                            <a:schemeClr val="dk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9,9</a:t>
                      </a:r>
                      <a:endParaRPr lang="ru-RU" sz="1200" b="1" kern="1200" dirty="0" smtClean="0">
                        <a:solidFill>
                          <a:schemeClr val="dk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200" b="1" kern="1200" dirty="0" smtClean="0">
                        <a:solidFill>
                          <a:schemeClr val="dk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marL="0" algn="ctr" defTabSz="914400" rtl="0" eaLnBrk="1" latinLnBrk="0" hangingPunct="1"/>
                      <a:endParaRPr lang="ru-RU" sz="1200" b="1" kern="1200" dirty="0" smtClean="0">
                        <a:solidFill>
                          <a:schemeClr val="dk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200" b="1" kern="1200" dirty="0" smtClean="0">
                          <a:solidFill>
                            <a:schemeClr val="dk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77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,3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200" b="1" kern="1200" dirty="0" smtClean="0">
                        <a:solidFill>
                          <a:schemeClr val="dk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marL="0" algn="ctr" defTabSz="914400" rtl="0" eaLnBrk="1" latinLnBrk="0" hangingPunct="1"/>
                      <a:endParaRPr lang="ru-RU" sz="1200" b="1" kern="1200" dirty="0" smtClean="0">
                        <a:solidFill>
                          <a:schemeClr val="dk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sz="1200" b="1" kern="1200" dirty="0" smtClean="0">
                          <a:solidFill>
                            <a:schemeClr val="dk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182,0</a:t>
                      </a:r>
                      <a:endParaRPr lang="ru-RU" sz="1200" b="1" kern="1200" dirty="0" smtClean="0">
                        <a:solidFill>
                          <a:schemeClr val="dk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48920"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Удельный вес в общем объеме</a:t>
                      </a:r>
                      <a:r>
                        <a:rPr lang="ru-RU" sz="12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расходов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0,6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1652778"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Цель муниципальной программы: </a:t>
                      </a:r>
                    </a:p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Обеспечение безопасности населения и объектов от угроз природного и техногенного характера.</a:t>
                      </a:r>
                    </a:p>
                    <a:p>
                      <a:pPr algn="just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Задачи муниципальной программы:</a:t>
                      </a:r>
                    </a:p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1. Выполнение комплекса работ по предупреждению  и минимизации ущерба от чрезвычайных ситуаций на территории муниципального образования город Тула.</a:t>
                      </a:r>
                    </a:p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2. Выполнение комплекса работ по ликвидации чрезвычайных ситуаций природного и техногенного характера  на территории муниципального образования город Тула.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771296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23</a:t>
                      </a:r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Муниципальная программа «Развитие градостроительной деятельности на территории муниципального образования город Тула"</a:t>
                      </a:r>
                    </a:p>
                    <a:p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200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200" b="1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611,8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545,1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5 269,7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305</a:t>
                      </a:r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269,4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48920"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Удельный вес в общем объеме</a:t>
                      </a:r>
                      <a:r>
                        <a:rPr lang="ru-RU" sz="12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расходов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20,5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,4%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8,5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9,1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5,0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16165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7075" y="1041977"/>
            <a:ext cx="7001690" cy="37093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688188" y="17417"/>
            <a:ext cx="9059464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200" b="1" dirty="0">
                <a:solidFill>
                  <a:srgbClr val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Муниципальное образование город Тула</a:t>
            </a:r>
            <a:endParaRPr lang="ru-RU" altLang="ru-RU" sz="3200" dirty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68536" y="5072896"/>
            <a:ext cx="1083346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dirty="0">
                <a:solidFill>
                  <a:srgbClr val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Площадь муниципального образования город Тула – 1495,56 кв. км</a:t>
            </a:r>
            <a:endParaRPr lang="ru-RU" altLang="ru-RU" sz="1200" dirty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srgbClr val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Среднегодовая численность населения </a:t>
            </a:r>
            <a:r>
              <a:rPr lang="ru-RU" altLang="ru-RU" b="1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на </a:t>
            </a:r>
            <a:r>
              <a:rPr lang="ru-RU" altLang="ru-RU" b="1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2022 </a:t>
            </a:r>
            <a:r>
              <a:rPr lang="ru-RU" altLang="ru-RU" b="1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год </a:t>
            </a:r>
            <a:r>
              <a:rPr lang="ru-RU" altLang="ru-RU" b="1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(факт) </a:t>
            </a:r>
            <a:r>
              <a:rPr lang="ru-RU" altLang="ru-RU" b="1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– </a:t>
            </a:r>
            <a:r>
              <a:rPr lang="ru-RU" altLang="ru-RU" b="1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544786 </a:t>
            </a:r>
            <a:r>
              <a:rPr lang="ru-RU" altLang="ru-RU" b="1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чел</a:t>
            </a:r>
            <a:r>
              <a:rPr lang="ru-RU" altLang="ru-RU" b="1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.;</a:t>
            </a:r>
          </a:p>
          <a:p>
            <a:pPr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                                                                      на 2023 </a:t>
            </a:r>
            <a:r>
              <a:rPr lang="ru-RU" altLang="ru-RU" b="1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год </a:t>
            </a:r>
            <a:r>
              <a:rPr lang="ru-RU" altLang="ru-RU" b="1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(оценка) – 540275 </a:t>
            </a:r>
            <a:r>
              <a:rPr lang="ru-RU" altLang="ru-RU" b="1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чел.;</a:t>
            </a:r>
            <a:endParaRPr lang="ru-RU" altLang="ru-RU" sz="1200" dirty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                                                                      </a:t>
            </a:r>
            <a:r>
              <a:rPr lang="ru-RU" altLang="ru-RU" b="1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на 2024 </a:t>
            </a:r>
            <a:r>
              <a:rPr lang="ru-RU" altLang="ru-RU" b="1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год (прогноз) – </a:t>
            </a:r>
            <a:r>
              <a:rPr lang="ru-RU" altLang="ru-RU" b="1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536037 чел</a:t>
            </a:r>
            <a:r>
              <a:rPr lang="ru-RU" altLang="ru-RU" b="1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.;</a:t>
            </a:r>
            <a:endParaRPr lang="ru-RU" altLang="ru-RU" sz="1200" dirty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                                                                      </a:t>
            </a:r>
            <a:r>
              <a:rPr lang="ru-RU" altLang="ru-RU" b="1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на </a:t>
            </a:r>
            <a:r>
              <a:rPr lang="ru-RU" altLang="ru-RU" b="1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2025 </a:t>
            </a:r>
            <a:r>
              <a:rPr lang="ru-RU" altLang="ru-RU" b="1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год (прогноз) – </a:t>
            </a:r>
            <a:r>
              <a:rPr lang="ru-RU" altLang="ru-RU" b="1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532119 чел;</a:t>
            </a:r>
          </a:p>
          <a:p>
            <a:pPr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200" b="1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                                                                                                         </a:t>
            </a:r>
            <a:r>
              <a:rPr lang="ru-RU" altLang="ru-RU" b="1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на 2026 </a:t>
            </a:r>
            <a:r>
              <a:rPr lang="ru-RU" altLang="ru-RU" b="1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год (прогноз) </a:t>
            </a:r>
            <a:r>
              <a:rPr lang="ru-RU" altLang="ru-RU" b="1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– 528713 чел.</a:t>
            </a:r>
            <a:endParaRPr lang="ru-RU" altLang="ru-RU" b="1" dirty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8221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312663"/>
              </p:ext>
            </p:extLst>
          </p:nvPr>
        </p:nvGraphicFramePr>
        <p:xfrm>
          <a:off x="0" y="265995"/>
          <a:ext cx="12192001" cy="65920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0746"/>
                <a:gridCol w="7960872"/>
                <a:gridCol w="720824"/>
                <a:gridCol w="720824"/>
                <a:gridCol w="759578"/>
                <a:gridCol w="775080"/>
                <a:gridCol w="744077"/>
              </a:tblGrid>
              <a:tr h="830547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4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Наименование программы</a:t>
                      </a:r>
                      <a:endParaRPr lang="ru-RU" sz="14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2022 год </a:t>
                      </a: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(факт)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2023 год </a:t>
                      </a: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(план)</a:t>
                      </a:r>
                      <a:endParaRPr lang="ru-RU" sz="1200" b="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2024 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год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2025</a:t>
                      </a:r>
                    </a:p>
                    <a:p>
                      <a:pPr algn="ctr"/>
                      <a:r>
                        <a:rPr lang="ru-RU" sz="12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год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2026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год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</a:txBody>
                  <a:tcPr/>
                </a:tc>
              </a:tr>
              <a:tr h="2786233"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Цель муниципальной программы: </a:t>
                      </a:r>
                    </a:p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Обеспечение территориального планирования и капитального строительства в муниципальном образовании город Тула.</a:t>
                      </a:r>
                    </a:p>
                    <a:p>
                      <a:pPr algn="just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Задачи муниципальной программы:</a:t>
                      </a:r>
                    </a:p>
                    <a:p>
                      <a:pPr marL="342900" indent="-342900" algn="just">
                        <a:buAutoNum type="arabicPeriod"/>
                      </a:pP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Осуществление территориального планирования, градостроительного зонирования, планировки территорий, обеспечение описания местоположения границ объектов землеустройства в муниципальном образовании город Тула. </a:t>
                      </a:r>
                    </a:p>
                    <a:p>
                      <a:pPr marL="342900" indent="-342900" algn="just">
                        <a:buAutoNum type="arabicPeriod"/>
                      </a:pP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Создание новых объектов муниципальной собственности, реконструкция, модернизация или перевооружение, капитальный ремонт существующих объектов муниципальной собственности в муниципальном образовании город Тула.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3. Обеспечение реализации муниципальной программы муниципального образования город Тула «Осуществление градостроительной деятельности на территории  муниципального образования город Тула».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782168">
                <a:tc>
                  <a:txBody>
                    <a:bodyPr/>
                    <a:lstStyle/>
                    <a:p>
                      <a:pPr algn="ctr"/>
                      <a:endParaRPr lang="ru-RU" sz="1300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24</a:t>
                      </a:r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Муниципальная программа "Доступная среда"</a:t>
                      </a:r>
                    </a:p>
                    <a:p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200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1,5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8,9</a:t>
                      </a:r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30,3</a:t>
                      </a:r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18,0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20142"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Удельный вес в общем объеме</a:t>
                      </a:r>
                      <a:r>
                        <a:rPr lang="ru-RU" sz="12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расходов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0,01%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1772915"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Цель муниципальной программы: </a:t>
                      </a:r>
                    </a:p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Создание условий для обеспечения беспрепятственного доступа инвалидов к муниципальным объектам социальной инфраструктуры в сфере образования, культуры, спорта, физической культуры и молодежной политики (далее – в приоритетных сферах жизнедеятельности инвалидов) и преодоление социальной разобщенности в обществе.</a:t>
                      </a:r>
                    </a:p>
                    <a:p>
                      <a:pPr algn="just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Задачи муниципальной программы:</a:t>
                      </a:r>
                    </a:p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1. Оснащение муниципальных объектов социальной инфраструктуры в приоритетных сферах жизнедеятельности инвалидов приспособлениями и устройствами для обеспечения доступа инвалидов.</a:t>
                      </a:r>
                    </a:p>
                    <a:p>
                      <a:pPr algn="just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2. Обеспечение условий для социализации и интеграции инвалидов в общество.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924754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473365"/>
              </p:ext>
            </p:extLst>
          </p:nvPr>
        </p:nvGraphicFramePr>
        <p:xfrm>
          <a:off x="0" y="131806"/>
          <a:ext cx="12192001" cy="67261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0746"/>
                <a:gridCol w="7960872"/>
                <a:gridCol w="720824"/>
                <a:gridCol w="720824"/>
                <a:gridCol w="759578"/>
                <a:gridCol w="775080"/>
                <a:gridCol w="744077"/>
              </a:tblGrid>
              <a:tr h="794923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4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Наименование программы</a:t>
                      </a:r>
                      <a:endParaRPr lang="ru-RU" sz="14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2022 год </a:t>
                      </a: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(факт)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2023 год </a:t>
                      </a: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(план)</a:t>
                      </a:r>
                      <a:endParaRPr lang="ru-RU" sz="1200" b="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2024 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год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2025</a:t>
                      </a:r>
                    </a:p>
                    <a:p>
                      <a:pPr algn="ctr"/>
                      <a:r>
                        <a:rPr lang="ru-RU" sz="12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год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2026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год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</a:txBody>
                  <a:tcPr/>
                </a:tc>
              </a:tr>
              <a:tr h="685222">
                <a:tc>
                  <a:txBody>
                    <a:bodyPr/>
                    <a:lstStyle/>
                    <a:p>
                      <a:pPr algn="ctr"/>
                      <a:endParaRPr lang="ru-RU" sz="1300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25</a:t>
                      </a:r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Муниципальная программа "Формирование</a:t>
                      </a:r>
                      <a:r>
                        <a:rPr lang="ru-RU" sz="12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современной городской среды"</a:t>
                      </a:r>
                    </a:p>
                    <a:p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200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255,6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183,8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8,</a:t>
                      </a:r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16084"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Удельный вес в общем объеме</a:t>
                      </a:r>
                      <a:r>
                        <a:rPr lang="ru-RU" sz="12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расходов</a:t>
                      </a:r>
                      <a:endParaRPr lang="ru-RU" sz="1200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0,7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0,5%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0,0%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1896502"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Цель муниципальной программы: </a:t>
                      </a:r>
                    </a:p>
                    <a:p>
                      <a:pPr algn="l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Повышение качества и комфорта городской среды на территории муниципального образования город Тула и создание благоприятных условий для проживания и отдыха населения.</a:t>
                      </a:r>
                    </a:p>
                    <a:p>
                      <a:pPr algn="l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Задачи муниципальной программы:</a:t>
                      </a:r>
                    </a:p>
                    <a:p>
                      <a:pPr algn="l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1. Повышение уровня благоустройства территорий общего пользования населения на территории муниципального образования город Тула. </a:t>
                      </a:r>
                    </a:p>
                    <a:p>
                      <a:pPr algn="l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2. Повышение уровня благоустройства дворовых территорий на территории муниципального образования город Тула. </a:t>
                      </a:r>
                    </a:p>
                    <a:p>
                      <a:pPr algn="l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3. Повышение уровня вовлеченности заинтересованных граждан в реализацию мероприятий по благоустройству дворовых территорий муниципального образования город Тула.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532351">
                <a:tc>
                  <a:txBody>
                    <a:bodyPr/>
                    <a:lstStyle/>
                    <a:p>
                      <a:pPr algn="ctr"/>
                      <a:endParaRPr lang="ru-RU" sz="1300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3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26</a:t>
                      </a:r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Муниципальная программа "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Реализация семейной и молодежной политики в муниципальном образовании город Тула</a:t>
                      </a: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"</a:t>
                      </a:r>
                    </a:p>
                    <a:p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200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98,8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105,9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111,3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115,8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19,5</a:t>
                      </a:r>
                      <a:endParaRPr lang="ru-RU" sz="1200" b="1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02121"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Удельный вес в общем объеме</a:t>
                      </a:r>
                      <a:r>
                        <a:rPr lang="ru-RU" sz="12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расходов</a:t>
                      </a:r>
                      <a:endParaRPr lang="ru-RU" sz="1200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0,4%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0,4%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0,4%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0,5%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0,5%</a:t>
                      </a:r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1696870"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Цель муниципальной программы: </a:t>
                      </a:r>
                    </a:p>
                    <a:p>
                      <a:pPr algn="l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Повышение качества предоставления муниципальных услуг в сфере молодежной</a:t>
                      </a:r>
                      <a:r>
                        <a:rPr lang="ru-RU" sz="12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политики, содействие самореализации молодежи и семей, финансовая поддержка молодежных и семейных инициатив.</a:t>
                      </a:r>
                      <a:endParaRPr lang="ru-RU" sz="1200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Задачи муниципальной программы:</a:t>
                      </a:r>
                    </a:p>
                    <a:p>
                      <a:pPr algn="l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1. Вовлечение молодежи в социальную практику.</a:t>
                      </a:r>
                    </a:p>
                    <a:p>
                      <a:pPr algn="l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2. Организация и проведение мероприятий в сфере семейной и молодежной политики.</a:t>
                      </a:r>
                    </a:p>
                    <a:p>
                      <a:pPr algn="l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3. Сохранение и развитие материально-технической базы в муниципальных учреждений молодежной политики.</a:t>
                      </a:r>
                    </a:p>
                    <a:p>
                      <a:pPr algn="l"/>
                      <a:r>
                        <a:rPr lang="ru-RU" sz="12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4. Реализация законов Тульской области в сфере молодежной политики.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402121"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1200" dirty="0" smtClean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22 528,2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1</a:t>
                      </a:r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88,2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8 457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,0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 2</a:t>
                      </a:r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59,1</a:t>
                      </a:r>
                      <a:endParaRPr lang="ru-RU" sz="1200" b="1" dirty="0" smtClean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Times New Roman" panose="02020603050405020304" pitchFamily="18" charset="0"/>
                        </a:rPr>
                        <a:t>5 175,3</a:t>
                      </a:r>
                      <a:endParaRPr lang="ru-RU" sz="1200" b="1" dirty="0" smtClean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1392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3"/>
            <a:ext cx="12192000" cy="771446"/>
          </a:xfrm>
          <a:prstGeom prst="rect">
            <a:avLst/>
          </a:prstGeom>
          <a:ln>
            <a:solidFill>
              <a:srgbClr val="00B050"/>
            </a:solidFill>
          </a:ln>
          <a:effectLst>
            <a:glow rad="12700">
              <a:schemeClr val="accent1">
                <a:alpha val="40000"/>
              </a:schemeClr>
            </a:glow>
          </a:effectLst>
        </p:spPr>
      </p:pic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1779300121"/>
              </p:ext>
            </p:extLst>
          </p:nvPr>
        </p:nvGraphicFramePr>
        <p:xfrm>
          <a:off x="211333" y="1229032"/>
          <a:ext cx="11769331" cy="47614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0" y="771849"/>
            <a:ext cx="1219199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4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В целях обеспечения долгосрочной сбалансированности и устойчивости бюджета муниципального образования город Тула будет проводиться политика снижения дефицита 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бюджета.</a:t>
            </a:r>
            <a:endParaRPr lang="ru-RU" sz="1400" dirty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217704" y="0"/>
            <a:ext cx="964372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Размер </a:t>
            </a:r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дефицита бюджета </a:t>
            </a:r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муниципального образования город Тула в </a:t>
            </a:r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202</a:t>
            </a:r>
            <a:r>
              <a:rPr lang="en-US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4</a:t>
            </a:r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-202</a:t>
            </a:r>
            <a:r>
              <a:rPr lang="en-US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6</a:t>
            </a:r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годах </a:t>
            </a:r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dirty="0">
                <a:ln w="0"/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(решение Тульской городской Думы от 20.12.2023 № 56/1235)</a:t>
            </a:r>
          </a:p>
          <a:p>
            <a:pPr algn="ctr"/>
            <a:endParaRPr lang="ru-RU" dirty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484507" y="2895327"/>
            <a:ext cx="734907" cy="2635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4,4</a:t>
            </a:r>
            <a:r>
              <a:rPr lang="ru-RU" sz="14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%</a:t>
            </a:r>
            <a:endParaRPr lang="ru-RU" sz="1400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0638048" y="2556897"/>
            <a:ext cx="857692" cy="3051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3,1%</a:t>
            </a:r>
            <a:endParaRPr lang="ru-RU" sz="1400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859171" y="4173750"/>
            <a:ext cx="100226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(млн. руб</a:t>
            </a:r>
            <a:r>
              <a:rPr lang="ru-RU" sz="1400" dirty="0">
                <a:solidFill>
                  <a:srgbClr val="000000"/>
                </a:solidFill>
                <a:latin typeface="Corbel" panose="020B0503020204020204" pitchFamily="34" charset="0"/>
              </a:rPr>
              <a:t>.)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7887" y="6069953"/>
            <a:ext cx="1166391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Источниками </a:t>
            </a:r>
            <a:r>
              <a:rPr lang="ru-RU" sz="14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финансирования дефицита бюджета муниципального образования 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город Тула в 202</a:t>
            </a:r>
            <a:r>
              <a:rPr lang="en-US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4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году определены</a:t>
            </a:r>
            <a:r>
              <a:rPr lang="ru-RU" sz="14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1</a:t>
            </a:r>
            <a:r>
              <a:rPr lang="en-US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3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00,0 млн. руб. - </a:t>
            </a:r>
            <a:r>
              <a:rPr lang="ru-RU" sz="14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кредиты кредитных организаций в валюте Российской Федерации;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</a:t>
            </a:r>
            <a:r>
              <a:rPr lang="en-US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  67,5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млн. руб. - </a:t>
            </a:r>
            <a:r>
              <a:rPr lang="ru-RU" sz="14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изменение остатков средств на счетах по учету средств 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бюджета</a:t>
            </a:r>
            <a:r>
              <a:rPr lang="ru-RU" sz="14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.</a:t>
            </a:r>
            <a:endParaRPr lang="ru-RU" sz="1400" dirty="0" smtClean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83876" y="5169023"/>
            <a:ext cx="995230" cy="385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1</a:t>
            </a:r>
            <a:r>
              <a:rPr lang="en-US" sz="14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3</a:t>
            </a:r>
            <a:r>
              <a:rPr lang="ru-RU" sz="14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,</a:t>
            </a:r>
            <a:r>
              <a:rPr lang="en-US" sz="14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0</a:t>
            </a:r>
            <a:r>
              <a:rPr lang="ru-RU" sz="14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%</a:t>
            </a:r>
            <a:endParaRPr lang="ru-RU" sz="1400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890092" y="2563304"/>
            <a:ext cx="797993" cy="2602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4,6</a:t>
            </a:r>
            <a:r>
              <a:rPr lang="ru-RU" sz="14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%</a:t>
            </a:r>
            <a:endParaRPr lang="ru-RU" sz="1400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2909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процесс 1"/>
          <p:cNvSpPr/>
          <p:nvPr/>
        </p:nvSpPr>
        <p:spPr>
          <a:xfrm>
            <a:off x="936172" y="1080999"/>
            <a:ext cx="2029097" cy="1837508"/>
          </a:xfrm>
          <a:prstGeom prst="flowChartProcess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Блок-схема: процесс 2"/>
          <p:cNvSpPr/>
          <p:nvPr/>
        </p:nvSpPr>
        <p:spPr>
          <a:xfrm>
            <a:off x="8828857" y="985205"/>
            <a:ext cx="2455818" cy="1933302"/>
          </a:xfrm>
          <a:prstGeom prst="flowChartProcess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Блок-схема: процесс 3"/>
          <p:cNvSpPr/>
          <p:nvPr/>
        </p:nvSpPr>
        <p:spPr>
          <a:xfrm>
            <a:off x="853440" y="3026231"/>
            <a:ext cx="10546080" cy="905691"/>
          </a:xfrm>
          <a:prstGeom prst="flowChartProcess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БЮДЖЕТ –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53440" y="4321302"/>
            <a:ext cx="2264229" cy="127145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превышение доходов над расходами образует положительный остаток бюджета</a:t>
            </a:r>
          </a:p>
          <a:p>
            <a:pPr algn="ctr"/>
            <a:r>
              <a:rPr lang="ru-RU" sz="1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ПРОФИЦИТ</a:t>
            </a: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9570720" y="4342420"/>
            <a:ext cx="1881052" cy="1252185"/>
          </a:xfrm>
          <a:prstGeom prst="flowChartProcess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если расходная часть бюджета превышает доходную, то бюджет формируется с ДЕФИЦИТОМ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005840" y="1199534"/>
            <a:ext cx="188976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ДОХОДЫ </a:t>
            </a:r>
          </a:p>
          <a:p>
            <a:pPr algn="ctr"/>
            <a:r>
              <a:rPr lang="ru-RU" sz="14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это поступающие в бюджет денежные средства (налоговые, неналоговые доходы и безвозмездные поступления)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828857" y="1052501"/>
            <a:ext cx="245581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РАСХОДЫ</a:t>
            </a:r>
          </a:p>
          <a:p>
            <a:pPr algn="ctr"/>
            <a:r>
              <a:rPr lang="ru-RU" sz="14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это выплачиваемые из бюджета денежные средства (социальные выплаты населению, оказание муниципальных услуг,</a:t>
            </a:r>
          </a:p>
          <a:p>
            <a:pPr algn="ctr"/>
            <a:r>
              <a:rPr lang="ru-RU" sz="14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благоустройство,</a:t>
            </a:r>
          </a:p>
          <a:p>
            <a:pPr algn="ctr"/>
            <a:r>
              <a:rPr lang="ru-RU" sz="14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и другие)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4846" y="730103"/>
            <a:ext cx="2020388" cy="222079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4848" y="4117252"/>
            <a:ext cx="2447109" cy="1845951"/>
          </a:xfrm>
          <a:prstGeom prst="rect">
            <a:avLst/>
          </a:prstGeom>
        </p:spPr>
      </p:pic>
      <p:cxnSp>
        <p:nvCxnSpPr>
          <p:cNvPr id="14" name="Прямая со стрелкой 13"/>
          <p:cNvCxnSpPr/>
          <p:nvPr/>
        </p:nvCxnSpPr>
        <p:spPr>
          <a:xfrm>
            <a:off x="7802882" y="5040225"/>
            <a:ext cx="1393371" cy="20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3431177" y="5040226"/>
            <a:ext cx="137595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Блок-схема: процесс 16"/>
          <p:cNvSpPr/>
          <p:nvPr/>
        </p:nvSpPr>
        <p:spPr>
          <a:xfrm>
            <a:off x="853440" y="5908446"/>
            <a:ext cx="10546080" cy="801322"/>
          </a:xfrm>
          <a:prstGeom prst="flowChartProcess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Сбалансированность бюджета по доходам и расходам – основополагающее требование, предъявляемое    </a:t>
            </a:r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при составлении </a:t>
            </a:r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и </a:t>
            </a:r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утверждении бюджета</a:t>
            </a:r>
            <a:endParaRPr lang="ru-RU" dirty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1464"/>
            <a:ext cx="12192000" cy="653468"/>
          </a:xfrm>
          <a:prstGeom prst="rect">
            <a:avLst/>
          </a:prstGeom>
          <a:ln>
            <a:solidFill>
              <a:srgbClr val="00B050"/>
            </a:solidFill>
          </a:ln>
          <a:effectLst>
            <a:glow rad="12700">
              <a:schemeClr val="accent1">
                <a:alpha val="40000"/>
              </a:schemeClr>
            </a:glow>
          </a:effectLst>
        </p:spPr>
      </p:pic>
      <p:sp>
        <p:nvSpPr>
          <p:cNvPr id="19" name="Прямоугольник 18"/>
          <p:cNvSpPr/>
          <p:nvPr/>
        </p:nvSpPr>
        <p:spPr>
          <a:xfrm>
            <a:off x="1985554" y="116988"/>
            <a:ext cx="74371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Что такое бюджет?</a:t>
            </a:r>
          </a:p>
        </p:txBody>
      </p:sp>
    </p:spTree>
    <p:extLst>
      <p:ext uri="{BB962C8B-B14F-4D97-AF65-F5344CB8AC3E}">
        <p14:creationId xmlns:p14="http://schemas.microsoft.com/office/powerpoint/2010/main" val="1687797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701402066"/>
              </p:ext>
            </p:extLst>
          </p:nvPr>
        </p:nvGraphicFramePr>
        <p:xfrm>
          <a:off x="3587931" y="1924594"/>
          <a:ext cx="8184968" cy="47387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295" y="3053700"/>
            <a:ext cx="2490778" cy="35381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12192000" cy="912823"/>
          </a:xfrm>
          <a:prstGeom prst="rect">
            <a:avLst/>
          </a:prstGeom>
          <a:ln>
            <a:solidFill>
              <a:srgbClr val="00B050"/>
            </a:solidFill>
          </a:ln>
          <a:effectLst>
            <a:glow rad="12700">
              <a:schemeClr val="accent1">
                <a:alpha val="40000"/>
              </a:schemeClr>
            </a:glow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2072642" y="70162"/>
            <a:ext cx="10040983" cy="7495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i="1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Что такое «доходы бюджета»?</a:t>
            </a: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 rot="10800000" flipV="1">
            <a:off x="1646921" y="1001264"/>
            <a:ext cx="10370908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srgbClr val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ДОХОДЫ бюджета </a:t>
            </a:r>
            <a:r>
              <a:rPr lang="ru-RU" altLang="ru-RU" dirty="0">
                <a:solidFill>
                  <a:srgbClr val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- поступающие в бюджет денежные средства, за исключением средств, являющихся в соответствии с Бюджетным кодексом Российской Федерации источниками финансирования дефицита бюджета.</a:t>
            </a:r>
            <a:endParaRPr lang="ru-RU" altLang="ru-RU" dirty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pic>
        <p:nvPicPr>
          <p:cNvPr id="9" name="Рисунок 2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556" y="1001263"/>
            <a:ext cx="1382713" cy="98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7128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85641" y="1698128"/>
            <a:ext cx="1910378" cy="433123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Субвенции</a:t>
            </a:r>
            <a:endParaRPr lang="ru-RU" sz="2400" b="1" dirty="0">
              <a:solidFill>
                <a:srgbClr val="C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95601" y="2516181"/>
            <a:ext cx="212091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межбюджетные трансферты</a:t>
            </a:r>
            <a:r>
              <a:rPr lang="ru-RU" altLang="ru-RU" sz="1400" b="1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, </a:t>
            </a:r>
            <a:r>
              <a:rPr lang="ru-RU" altLang="ru-RU" sz="1400" b="1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предоставляемые бюджету городского округа, в целях софинансирования расходных обязательств, возникающих при выполнении полномочий органов местного самоуправления по вопросам городского округа</a:t>
            </a:r>
            <a:endParaRPr lang="ru-RU" altLang="ru-RU" sz="1400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646198" y="1570129"/>
            <a:ext cx="1632137" cy="6891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Субсидии</a:t>
            </a:r>
            <a:endParaRPr lang="ru-RU" sz="2400" b="1" dirty="0">
              <a:solidFill>
                <a:srgbClr val="C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6804361" y="1438571"/>
            <a:ext cx="2649071" cy="68912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ru-RU" sz="2400" b="1" dirty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Иные межбюджетные трансферты</a:t>
            </a:r>
            <a:endParaRPr lang="ru-RU" sz="2400" dirty="0">
              <a:solidFill>
                <a:srgbClr val="C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664490" y="2516181"/>
            <a:ext cx="209077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межбюджетные трансферты</a:t>
            </a:r>
            <a:r>
              <a:rPr lang="ru-RU" altLang="ru-RU" sz="1400" b="1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, </a:t>
            </a:r>
            <a:r>
              <a:rPr lang="ru-RU" altLang="ru-RU" sz="1400" b="1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предоставляемые бюджету городского округа на безвозмездной и безвозвратной основе на выполнение переданных полномочий в соответствии с федеральными и региональными законами</a:t>
            </a:r>
            <a:endParaRPr lang="ru-RU" altLang="ru-RU" sz="1400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063958" y="2500743"/>
            <a:ext cx="21280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межбюджетные трансферты</a:t>
            </a:r>
            <a:r>
              <a:rPr lang="ru-RU" altLang="ru-RU" sz="1400" b="1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, </a:t>
            </a:r>
            <a:r>
              <a:rPr lang="ru-RU" altLang="ru-RU" sz="1400" b="1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предоставляемые бюджету городского округа из бюджетов других уровней</a:t>
            </a:r>
            <a:endParaRPr lang="ru-RU" altLang="ru-RU" sz="1400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9850955" y="2500743"/>
            <a:ext cx="2196471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безвозмездные </a:t>
            </a:r>
            <a:r>
              <a:rPr lang="ru-RU" altLang="ru-RU" sz="1400" b="1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поступления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от физических и юридических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лиц, в том числе добровольные пожертвования</a:t>
            </a:r>
            <a:endParaRPr lang="ru-RU" altLang="ru-RU" sz="1400" b="1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15" name="Минус 14"/>
          <p:cNvSpPr/>
          <p:nvPr/>
        </p:nvSpPr>
        <p:spPr>
          <a:xfrm>
            <a:off x="2212160" y="2376705"/>
            <a:ext cx="2449937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Минус 15"/>
          <p:cNvSpPr/>
          <p:nvPr/>
        </p:nvSpPr>
        <p:spPr>
          <a:xfrm>
            <a:off x="4455013" y="2382754"/>
            <a:ext cx="2509727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Минус 16"/>
          <p:cNvSpPr/>
          <p:nvPr/>
        </p:nvSpPr>
        <p:spPr>
          <a:xfrm>
            <a:off x="6802497" y="2376705"/>
            <a:ext cx="2650935" cy="5432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Минус 17"/>
          <p:cNvSpPr/>
          <p:nvPr/>
        </p:nvSpPr>
        <p:spPr>
          <a:xfrm>
            <a:off x="9455387" y="2385306"/>
            <a:ext cx="2843156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9760338" y="1438571"/>
            <a:ext cx="2196471" cy="68912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Прочие безвозмездные поступле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ния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" name="Рисунок 2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9156" y="5131190"/>
            <a:ext cx="2815365" cy="15815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912823"/>
          </a:xfrm>
          <a:prstGeom prst="rect">
            <a:avLst/>
          </a:prstGeom>
          <a:ln>
            <a:solidFill>
              <a:srgbClr val="00B050"/>
            </a:solidFill>
          </a:ln>
          <a:effectLst>
            <a:glow rad="12700">
              <a:schemeClr val="accent1">
                <a:alpha val="40000"/>
              </a:schemeClr>
            </a:glow>
          </a:effectLst>
        </p:spPr>
      </p:pic>
      <p:sp>
        <p:nvSpPr>
          <p:cNvPr id="23" name="Прямоугольник 22"/>
          <p:cNvSpPr/>
          <p:nvPr/>
        </p:nvSpPr>
        <p:spPr>
          <a:xfrm>
            <a:off x="2777381" y="224403"/>
            <a:ext cx="76125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i="1" dirty="0">
                <a:solidFill>
                  <a:srgbClr val="0D0D0D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К безвозмездным поступлениям бюджета относятся</a:t>
            </a:r>
            <a:endParaRPr lang="ru-RU" altLang="ru-RU" sz="2400" i="1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408899" y="1570129"/>
            <a:ext cx="1632137" cy="6891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Дотации</a:t>
            </a:r>
            <a:endParaRPr lang="ru-RU" sz="2400" b="1" dirty="0">
              <a:solidFill>
                <a:srgbClr val="C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24" name="Минус 23"/>
          <p:cNvSpPr/>
          <p:nvPr/>
        </p:nvSpPr>
        <p:spPr>
          <a:xfrm>
            <a:off x="15114" y="2377759"/>
            <a:ext cx="2449937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75083" y="2541986"/>
            <a:ext cx="183853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межбюджетные трансферты, предоставляемые на безвозмездной и безвозвратной основе без установления направлений и (или) условий их использования</a:t>
            </a:r>
          </a:p>
        </p:txBody>
      </p:sp>
    </p:spTree>
    <p:extLst>
      <p:ext uri="{BB962C8B-B14F-4D97-AF65-F5344CB8AC3E}">
        <p14:creationId xmlns:p14="http://schemas.microsoft.com/office/powerpoint/2010/main" val="51799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1783672" y="1165220"/>
            <a:ext cx="10010199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РАСХОДЫ бюджета </a:t>
            </a:r>
            <a:r>
              <a:rPr lang="ru-RU" alt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– выплачиваемые из бюджета денежные средства, за исключением средств, являющихся в соответствии с Бюджетным кодексом Российской Федерации источниками финансирования дефицита бюджета.</a:t>
            </a: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896" y="3029755"/>
            <a:ext cx="978098" cy="927964"/>
          </a:xfrm>
          <a:prstGeom prst="rect">
            <a:avLst/>
          </a:prstGeom>
        </p:spPr>
      </p:pic>
      <p:pic>
        <p:nvPicPr>
          <p:cNvPr id="7168" name="Рисунок 716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5667" y="3029755"/>
            <a:ext cx="1030369" cy="772777"/>
          </a:xfrm>
          <a:prstGeom prst="rect">
            <a:avLst/>
          </a:prstGeom>
        </p:spPr>
      </p:pic>
      <p:pic>
        <p:nvPicPr>
          <p:cNvPr id="22" name="Рисунок 21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40" y="1130909"/>
            <a:ext cx="1370330" cy="93472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483336" y="3198911"/>
            <a:ext cx="7381475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Расходы бюджета муниципального образования город Тула </a:t>
            </a:r>
          </a:p>
          <a:p>
            <a:pPr algn="ctr"/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распределены </a:t>
            </a:r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по:</a:t>
            </a:r>
            <a:endParaRPr lang="ru-RU" dirty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90008" y="2250724"/>
            <a:ext cx="112119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Все расходы бюджета сгруппированы по разделам бюджетной классификации, каждый из которых имеет перечень подразделов, отражающих основные направления реализации соответствующих функций.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98896" y="4246421"/>
            <a:ext cx="2495548" cy="141210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11 </a:t>
            </a:r>
            <a:endParaRPr lang="ru-RU" sz="1400" b="1" dirty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algn="ctr"/>
            <a:r>
              <a:rPr lang="ru-RU" sz="1400" b="1" dirty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разделам бюджетной классификации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121112" y="4690333"/>
            <a:ext cx="2570605" cy="133560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19</a:t>
            </a:r>
            <a:endParaRPr lang="ru-RU" sz="1400" b="1" dirty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algn="ctr"/>
            <a:r>
              <a:rPr lang="ru-RU" sz="1400" b="1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главным</a:t>
            </a:r>
            <a:endParaRPr lang="ru-RU" sz="1400" b="1" dirty="0">
              <a:solidFill>
                <a:sysClr val="windowText" lastClr="0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algn="ctr"/>
            <a:r>
              <a:rPr lang="ru-RU" sz="1400" b="1" dirty="0" smtClean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распорядителям </a:t>
            </a:r>
            <a:r>
              <a:rPr lang="ru-RU" sz="1400" b="1" dirty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бюджетных средств 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9325938" y="4149178"/>
            <a:ext cx="2440098" cy="150934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26 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муниципальным </a:t>
            </a:r>
            <a:r>
              <a:rPr lang="ru-RU" sz="1400" b="1" dirty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программам</a:t>
            </a:r>
          </a:p>
        </p:txBody>
      </p:sp>
      <p:pic>
        <p:nvPicPr>
          <p:cNvPr id="36" name="Рисунок 3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11465"/>
            <a:ext cx="12192000" cy="912823"/>
          </a:xfrm>
          <a:prstGeom prst="rect">
            <a:avLst/>
          </a:prstGeom>
          <a:ln>
            <a:solidFill>
              <a:srgbClr val="00B050"/>
            </a:solidFill>
          </a:ln>
          <a:effectLst>
            <a:glow rad="12700">
              <a:schemeClr val="accent1">
                <a:alpha val="40000"/>
              </a:schemeClr>
            </a:glow>
          </a:effectLst>
        </p:spPr>
      </p:pic>
      <p:sp>
        <p:nvSpPr>
          <p:cNvPr id="38" name="Заголовок 1"/>
          <p:cNvSpPr txBox="1">
            <a:spLocks/>
          </p:cNvSpPr>
          <p:nvPr/>
        </p:nvSpPr>
        <p:spPr>
          <a:xfrm>
            <a:off x="3094444" y="75122"/>
            <a:ext cx="7646126" cy="8048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i="1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Что такое «расходы бюджета»?</a:t>
            </a:r>
          </a:p>
        </p:txBody>
      </p:sp>
    </p:spTree>
    <p:extLst>
      <p:ext uri="{BB962C8B-B14F-4D97-AF65-F5344CB8AC3E}">
        <p14:creationId xmlns:p14="http://schemas.microsoft.com/office/powerpoint/2010/main" val="105991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40925" y="1116875"/>
            <a:ext cx="113101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Расходная часть бюджета муниципального образования город Тула на </a:t>
            </a:r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2024 </a:t>
            </a:r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год и на плановый период </a:t>
            </a:r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2025 </a:t>
            </a:r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и </a:t>
            </a:r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2026 </a:t>
            </a:r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годов сформирована с учетом приоритетных мероприятий, реализуемых в рамках муниципальных программ и непрограммных расходов, </a:t>
            </a:r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региональных проектов, направленных на достижение целей и задач национальных проектов.</a:t>
            </a:r>
            <a:endParaRPr lang="ru-RU" dirty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1191087" y="2317204"/>
            <a:ext cx="9809826" cy="927442"/>
          </a:xfrm>
          <a:prstGeom prst="flowChartAlternateProcess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Основные приоритеты бюджетной и налоговой политики муниципального образования город Тула на </a:t>
            </a:r>
            <a:r>
              <a:rPr lang="ru-RU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2024 </a:t>
            </a:r>
            <a:r>
              <a:rPr lang="ru-RU" dirty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год и на плановый период </a:t>
            </a:r>
            <a:r>
              <a:rPr lang="ru-RU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2025 </a:t>
            </a:r>
            <a:r>
              <a:rPr lang="ru-RU" dirty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и </a:t>
            </a:r>
            <a:r>
              <a:rPr lang="ru-RU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2026 </a:t>
            </a:r>
            <a:r>
              <a:rPr lang="ru-RU" dirty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годов: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07923" y="3785419"/>
            <a:ext cx="1121860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i="1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обеспечение </a:t>
            </a:r>
            <a:r>
              <a:rPr lang="ru-RU" i="1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долгосрочной сбалансированности </a:t>
            </a:r>
            <a:r>
              <a:rPr lang="ru-RU" i="1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и устойчивости </a:t>
            </a:r>
            <a:r>
              <a:rPr lang="ru-RU" i="1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бюджетной системы</a:t>
            </a:r>
            <a:r>
              <a:rPr lang="ru-RU" i="1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i="1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повышение прозрачности бюджетного процесса. Развитие автоматизированной системы управления общественными </a:t>
            </a:r>
            <a:r>
              <a:rPr lang="ru-RU" i="1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финансами;</a:t>
            </a:r>
            <a:endParaRPr lang="ru-RU" i="1" dirty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i="1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б</a:t>
            </a:r>
            <a:r>
              <a:rPr lang="ru-RU" i="1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юджетная политика </a:t>
            </a:r>
            <a:r>
              <a:rPr lang="ru-RU" i="1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в сфере муниципальных закупок;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i="1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повышение эффективности внутреннего </a:t>
            </a:r>
            <a:r>
              <a:rPr lang="ru-RU" i="1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муниципального финансового контроля;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i="1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обеспечение </a:t>
            </a:r>
            <a:r>
              <a:rPr lang="ru-RU" i="1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стабильного поступления доходов в местный </a:t>
            </a:r>
            <a:r>
              <a:rPr lang="ru-RU" i="1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бюджет;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i="1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стимулирование </a:t>
            </a:r>
            <a:r>
              <a:rPr lang="ru-RU" i="1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предпринимательства, </a:t>
            </a:r>
            <a:r>
              <a:rPr lang="ru-RU" i="1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поддержка </a:t>
            </a:r>
            <a:r>
              <a:rPr lang="ru-RU" i="1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инвестиционной деятельности для равновесного развития экономической и социальной сферы жизнедеятельности </a:t>
            </a:r>
            <a:r>
              <a:rPr lang="ru-RU" i="1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города</a:t>
            </a:r>
            <a:r>
              <a:rPr lang="ru-RU" i="1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.</a:t>
            </a:r>
            <a:endParaRPr lang="ru-RU" i="1" dirty="0" smtClean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68" y="0"/>
            <a:ext cx="12192000" cy="912823"/>
          </a:xfrm>
          <a:prstGeom prst="rect">
            <a:avLst/>
          </a:prstGeom>
          <a:ln>
            <a:solidFill>
              <a:srgbClr val="00B050"/>
            </a:solidFill>
          </a:ln>
          <a:effectLst>
            <a:glow rad="12700">
              <a:schemeClr val="accent1">
                <a:alpha val="40000"/>
              </a:schemeClr>
            </a:glow>
          </a:effectLst>
        </p:spPr>
      </p:pic>
      <p:sp>
        <p:nvSpPr>
          <p:cNvPr id="8" name="TextBox 7"/>
          <p:cNvSpPr txBox="1"/>
          <p:nvPr/>
        </p:nvSpPr>
        <p:spPr>
          <a:xfrm>
            <a:off x="2240279" y="100584"/>
            <a:ext cx="97804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Основные приоритеты бюджетной и налоговой политики муниципального образования город Тула на </a:t>
            </a:r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2024 </a:t>
            </a:r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год и на плановый период </a:t>
            </a:r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2025 и 2026 годов</a:t>
            </a:r>
            <a:endParaRPr lang="ru-RU" dirty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5818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jpeg"/></Relationships>
</file>

<file path=ppt/theme/_rels/themeOverr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jpeg"/></Relationships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Параллакс">
    <a:dk1>
      <a:sysClr val="windowText" lastClr="000000"/>
    </a:dk1>
    <a:lt1>
      <a:sysClr val="window" lastClr="FFFFFF"/>
    </a:lt1>
    <a:dk2>
      <a:srgbClr val="212121"/>
    </a:dk2>
    <a:lt2>
      <a:srgbClr val="CDD0D1"/>
    </a:lt2>
    <a:accent1>
      <a:srgbClr val="30ACEC"/>
    </a:accent1>
    <a:accent2>
      <a:srgbClr val="80C34F"/>
    </a:accent2>
    <a:accent3>
      <a:srgbClr val="E29D3E"/>
    </a:accent3>
    <a:accent4>
      <a:srgbClr val="D64A3B"/>
    </a:accent4>
    <a:accent5>
      <a:srgbClr val="D64787"/>
    </a:accent5>
    <a:accent6>
      <a:srgbClr val="A666E1"/>
    </a:accent6>
    <a:hlink>
      <a:srgbClr val="3085ED"/>
    </a:hlink>
    <a:folHlink>
      <a:srgbClr val="82B6F4"/>
    </a:folHlink>
  </a:clrScheme>
  <a:fontScheme name="Параллакс">
    <a:majorFont>
      <a:latin typeface="Corbel" panose="020B0503020204020204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Corbel" panose="020B0503020204020204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Параллакс">
    <a:fillStyleLst>
      <a:solidFill>
        <a:schemeClr val="phClr"/>
      </a:solidFill>
      <a:gradFill rotWithShape="1">
        <a:gsLst>
          <a:gs pos="0">
            <a:schemeClr val="phClr">
              <a:tint val="60000"/>
              <a:lumMod val="104000"/>
            </a:schemeClr>
          </a:gs>
          <a:gs pos="100000">
            <a:schemeClr val="phClr">
              <a:tint val="84000"/>
            </a:schemeClr>
          </a:gs>
        </a:gsLst>
        <a:lin ang="5400000" scaled="0"/>
      </a:gradFill>
      <a:gradFill rotWithShape="1">
        <a:gsLst>
          <a:gs pos="0">
            <a:schemeClr val="phClr">
              <a:tint val="96000"/>
              <a:lumMod val="102000"/>
            </a:schemeClr>
          </a:gs>
          <a:gs pos="100000">
            <a:schemeClr val="phClr">
              <a:shade val="88000"/>
              <a:lumMod val="94000"/>
            </a:schemeClr>
          </a:gs>
        </a:gsLst>
        <a:path path="circle">
          <a:fillToRect l="50000" t="100000" r="100000" b="50000"/>
        </a:path>
      </a:gradFill>
    </a:fillStyleLst>
    <a:lnStyleLst>
      <a:ln w="9525" cap="rnd" cmpd="sng" algn="ctr">
        <a:solidFill>
          <a:schemeClr val="phClr">
            <a:tint val="60000"/>
          </a:schemeClr>
        </a:solidFill>
        <a:prstDash val="solid"/>
      </a:ln>
      <a:ln w="15875" cap="rnd" cmpd="sng" algn="ctr">
        <a:solidFill>
          <a:schemeClr val="phClr"/>
        </a:solidFill>
        <a:prstDash val="solid"/>
      </a:ln>
      <a:ln w="22225" cap="rnd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reflection blurRad="12700" stA="26000" endPos="32000" dist="12700" dir="5400000" sy="-100000" rotWithShape="0"/>
        </a:effectLst>
      </a:effectStyle>
      <a:effectStyle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0000"/>
              <a:lumMod val="110000"/>
            </a:schemeClr>
          </a:gs>
          <a:gs pos="100000">
            <a:schemeClr val="phClr">
              <a:shade val="64000"/>
              <a:lumMod val="98000"/>
            </a:schemeClr>
          </a:gs>
        </a:gsLst>
        <a:lin ang="5400000" scaled="0"/>
      </a:gradFill>
      <a:blipFill rotWithShape="1">
        <a:blip xmlns:r="http://schemas.openxmlformats.org/officeDocument/2006/relationships" r:embed="rId1">
          <a:duotone>
            <a:schemeClr val="phClr">
              <a:shade val="76000"/>
              <a:satMod val="180000"/>
            </a:schemeClr>
            <a:schemeClr val="phClr">
              <a:tint val="80000"/>
              <a:satMod val="120000"/>
              <a:lumMod val="180000"/>
            </a:schemeClr>
          </a:duotone>
        </a:blip>
        <a:stretch/>
      </a:blipFill>
    </a:bgFillStyleLst>
  </a:fmtScheme>
</a:themeOverride>
</file>

<file path=ppt/theme/themeOverride2.xml><?xml version="1.0" encoding="utf-8"?>
<a:themeOverride xmlns:a="http://schemas.openxmlformats.org/drawingml/2006/main">
  <a:clrScheme name="Параллакс">
    <a:dk1>
      <a:sysClr val="windowText" lastClr="000000"/>
    </a:dk1>
    <a:lt1>
      <a:sysClr val="window" lastClr="FFFFFF"/>
    </a:lt1>
    <a:dk2>
      <a:srgbClr val="212121"/>
    </a:dk2>
    <a:lt2>
      <a:srgbClr val="CDD0D1"/>
    </a:lt2>
    <a:accent1>
      <a:srgbClr val="30ACEC"/>
    </a:accent1>
    <a:accent2>
      <a:srgbClr val="80C34F"/>
    </a:accent2>
    <a:accent3>
      <a:srgbClr val="E29D3E"/>
    </a:accent3>
    <a:accent4>
      <a:srgbClr val="D64A3B"/>
    </a:accent4>
    <a:accent5>
      <a:srgbClr val="D64787"/>
    </a:accent5>
    <a:accent6>
      <a:srgbClr val="A666E1"/>
    </a:accent6>
    <a:hlink>
      <a:srgbClr val="3085ED"/>
    </a:hlink>
    <a:folHlink>
      <a:srgbClr val="82B6F4"/>
    </a:folHlink>
  </a:clrScheme>
  <a:fontScheme name="Параллакс">
    <a:majorFont>
      <a:latin typeface="Corbel" panose="020B0503020204020204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Corbel" panose="020B0503020204020204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Параллакс">
    <a:fillStyleLst>
      <a:solidFill>
        <a:schemeClr val="phClr"/>
      </a:solidFill>
      <a:gradFill rotWithShape="1">
        <a:gsLst>
          <a:gs pos="0">
            <a:schemeClr val="phClr">
              <a:tint val="60000"/>
              <a:lumMod val="104000"/>
            </a:schemeClr>
          </a:gs>
          <a:gs pos="100000">
            <a:schemeClr val="phClr">
              <a:tint val="84000"/>
            </a:schemeClr>
          </a:gs>
        </a:gsLst>
        <a:lin ang="5400000" scaled="0"/>
      </a:gradFill>
      <a:gradFill rotWithShape="1">
        <a:gsLst>
          <a:gs pos="0">
            <a:schemeClr val="phClr">
              <a:tint val="96000"/>
              <a:lumMod val="102000"/>
            </a:schemeClr>
          </a:gs>
          <a:gs pos="100000">
            <a:schemeClr val="phClr">
              <a:shade val="88000"/>
              <a:lumMod val="94000"/>
            </a:schemeClr>
          </a:gs>
        </a:gsLst>
        <a:path path="circle">
          <a:fillToRect l="50000" t="100000" r="100000" b="50000"/>
        </a:path>
      </a:gradFill>
    </a:fillStyleLst>
    <a:lnStyleLst>
      <a:ln w="9525" cap="rnd" cmpd="sng" algn="ctr">
        <a:solidFill>
          <a:schemeClr val="phClr">
            <a:tint val="60000"/>
          </a:schemeClr>
        </a:solidFill>
        <a:prstDash val="solid"/>
      </a:ln>
      <a:ln w="15875" cap="rnd" cmpd="sng" algn="ctr">
        <a:solidFill>
          <a:schemeClr val="phClr"/>
        </a:solidFill>
        <a:prstDash val="solid"/>
      </a:ln>
      <a:ln w="22225" cap="rnd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reflection blurRad="12700" stA="26000" endPos="32000" dist="12700" dir="5400000" sy="-100000" rotWithShape="0"/>
        </a:effectLst>
      </a:effectStyle>
      <a:effectStyle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0000"/>
              <a:lumMod val="110000"/>
            </a:schemeClr>
          </a:gs>
          <a:gs pos="100000">
            <a:schemeClr val="phClr">
              <a:shade val="64000"/>
              <a:lumMod val="98000"/>
            </a:schemeClr>
          </a:gs>
        </a:gsLst>
        <a:lin ang="5400000" scaled="0"/>
      </a:gradFill>
      <a:blipFill rotWithShape="1">
        <a:blip xmlns:r="http://schemas.openxmlformats.org/officeDocument/2006/relationships" r:embed="rId1">
          <a:duotone>
            <a:schemeClr val="phClr">
              <a:shade val="76000"/>
              <a:satMod val="180000"/>
            </a:schemeClr>
            <a:schemeClr val="phClr">
              <a:tint val="80000"/>
              <a:satMod val="120000"/>
              <a:lumMod val="180000"/>
            </a:schemeClr>
          </a:duotone>
        </a:blip>
        <a:stretch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22101</TotalTime>
  <Words>6782</Words>
  <Application>Microsoft Office PowerPoint</Application>
  <PresentationFormat>Широкоэкранный</PresentationFormat>
  <Paragraphs>1699</Paragraphs>
  <Slides>42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42</vt:i4>
      </vt:variant>
    </vt:vector>
  </HeadingPairs>
  <TitlesOfParts>
    <vt:vector size="53" baseType="lpstr">
      <vt:lpstr>Arial</vt:lpstr>
      <vt:lpstr>Calibri</vt:lpstr>
      <vt:lpstr>Calibri Light</vt:lpstr>
      <vt:lpstr>Century Gothic</vt:lpstr>
      <vt:lpstr>Corbel</vt:lpstr>
      <vt:lpstr>PT Astra Serif</vt:lpstr>
      <vt:lpstr>Times New Roman</vt:lpstr>
      <vt:lpstr>Wingdings</vt:lpstr>
      <vt:lpstr>Wingdings 3</vt:lpstr>
      <vt:lpstr>Office Theme</vt:lpstr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Субвенции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 ДЛЯ ГРАЖДАН</dc:title>
  <dc:creator>RazancevaVV</dc:creator>
  <cp:lastModifiedBy>Ulchenok IV. Ульченок ИВ</cp:lastModifiedBy>
  <cp:revision>2799</cp:revision>
  <cp:lastPrinted>2023-11-15T12:00:07Z</cp:lastPrinted>
  <dcterms:created xsi:type="dcterms:W3CDTF">2017-05-31T06:36:14Z</dcterms:created>
  <dcterms:modified xsi:type="dcterms:W3CDTF">2024-03-12T08:41:01Z</dcterms:modified>
</cp:coreProperties>
</file>